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sldIdLst>
    <p:sldId id="256" r:id="rId2"/>
    <p:sldId id="276" r:id="rId3"/>
    <p:sldId id="277" r:id="rId4"/>
    <p:sldId id="278" r:id="rId5"/>
    <p:sldId id="279" r:id="rId6"/>
    <p:sldId id="280" r:id="rId7"/>
    <p:sldId id="281" r:id="rId8"/>
    <p:sldId id="282" r:id="rId9"/>
    <p:sldId id="283" r:id="rId10"/>
    <p:sldId id="284"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6A47B2-D3FC-429B-9EC3-69AE0ED729CE}">
          <p14:sldIdLst>
            <p14:sldId id="256"/>
            <p14:sldId id="276"/>
            <p14:sldId id="277"/>
            <p14:sldId id="278"/>
            <p14:sldId id="279"/>
            <p14:sldId id="280"/>
            <p14:sldId id="281"/>
            <p14:sldId id="282"/>
            <p14:sldId id="283"/>
            <p14:sldId id="284"/>
            <p14:sldId id="257"/>
            <p14:sldId id="258"/>
            <p14:sldId id="259"/>
            <p14:sldId id="260"/>
            <p14:sldId id="261"/>
            <p14:sldId id="262"/>
            <p14:sldId id="263"/>
            <p14:sldId id="264"/>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247EE25-0E9E-4D99-8AC5-AD0F568FC50D}" type="datetimeFigureOut">
              <a:rPr lang="ru-RU" smtClean="0"/>
              <a:t>24.04.2019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9255346" y="2750337"/>
            <a:ext cx="1171888" cy="1356442"/>
          </a:xfrm>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308008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309"/>
            <a:ext cx="1154151" cy="1090789"/>
          </a:xfrm>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1809846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11615"/>
            <a:ext cx="1154151" cy="1090789"/>
          </a:xfrm>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71662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2B8A49D1-3866-4B84-A9FA-F4C1F51FD949}" type="slidenum">
              <a:rPr lang="ru-RU" smtClean="0"/>
              <a:t>‹#›</a:t>
            </a:fld>
            <a:endParaRPr lang="ru-RU"/>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868586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10729455" y="4709925"/>
            <a:ext cx="1154151" cy="1090789"/>
          </a:xfrm>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783714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247EE25-0E9E-4D99-8AC5-AD0F568FC50D}" type="datetimeFigureOut">
              <a:rPr lang="ru-RU" smtClean="0"/>
              <a:t>24.04.2019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4198169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247EE25-0E9E-4D99-8AC5-AD0F568FC50D}" type="datetimeFigureOut">
              <a:rPr lang="ru-RU" smtClean="0"/>
              <a:t>24.04.2019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06320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47EE25-0E9E-4D99-8AC5-AD0F568FC50D}" type="datetimeFigureOut">
              <a:rPr lang="ru-RU" smtClean="0"/>
              <a:t>24.04.2019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3295595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247EE25-0E9E-4D99-8AC5-AD0F568FC50D}" type="datetimeFigureOut">
              <a:rPr lang="ru-RU" smtClean="0"/>
              <a:t>24.04.2019</a:t>
            </a:fld>
            <a:endParaRPr lang="ru-RU"/>
          </a:p>
        </p:txBody>
      </p:sp>
      <p:sp>
        <p:nvSpPr>
          <p:cNvPr id="5" name="Footer Placeholder 4"/>
          <p:cNvSpPr>
            <a:spLocks noGrp="1"/>
          </p:cNvSpPr>
          <p:nvPr>
            <p:ph type="ftr" sz="quarter" idx="11"/>
          </p:nvPr>
        </p:nvSpPr>
        <p:spPr>
          <a:xfrm>
            <a:off x="680321" y="5936188"/>
            <a:ext cx="6126805" cy="365125"/>
          </a:xfrm>
        </p:spPr>
        <p:txBody>
          <a:bodyPr/>
          <a:lstStyle/>
          <a:p>
            <a:endParaRPr lang="ru-RU"/>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B8A49D1-3866-4B84-A9FA-F4C1F51FD949}" type="slidenum">
              <a:rPr lang="ru-RU" smtClean="0"/>
              <a:t>‹#›</a:t>
            </a:fld>
            <a:endParaRPr lang="ru-RU"/>
          </a:p>
        </p:txBody>
      </p:sp>
    </p:spTree>
    <p:extLst>
      <p:ext uri="{BB962C8B-B14F-4D97-AF65-F5344CB8AC3E}">
        <p14:creationId xmlns:p14="http://schemas.microsoft.com/office/powerpoint/2010/main" val="2992514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47EE25-0E9E-4D99-8AC5-AD0F568FC50D}" type="datetimeFigureOut">
              <a:rPr lang="ru-RU" smtClean="0"/>
              <a:t>24.04.2019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81045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247EE25-0E9E-4D99-8AC5-AD0F568FC50D}" type="datetimeFigureOut">
              <a:rPr lang="ru-RU" smtClean="0"/>
              <a:t>24.04.2019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729455" y="2869895"/>
            <a:ext cx="1154151" cy="1090789"/>
          </a:xfrm>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111761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68890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47EE25-0E9E-4D99-8AC5-AD0F568FC50D}" type="datetimeFigureOut">
              <a:rPr lang="ru-RU" smtClean="0"/>
              <a:t>24.04.2019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114961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47EE25-0E9E-4D99-8AC5-AD0F568FC50D}" type="datetimeFigureOut">
              <a:rPr lang="ru-RU" smtClean="0"/>
              <a:t>24.04.2019</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456749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247EE25-0E9E-4D99-8AC5-AD0F568FC50D}" type="datetimeFigureOut">
              <a:rPr lang="ru-RU" smtClean="0"/>
              <a:t>24.04.2019</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83064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43051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47EE25-0E9E-4D99-8AC5-AD0F568FC50D}" type="datetimeFigureOut">
              <a:rPr lang="ru-RU" smtClean="0"/>
              <a:t>24.04.2019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8A49D1-3866-4B84-A9FA-F4C1F51FD949}" type="slidenum">
              <a:rPr lang="ru-RU" smtClean="0"/>
              <a:t>‹#›</a:t>
            </a:fld>
            <a:endParaRPr lang="ru-RU"/>
          </a:p>
        </p:txBody>
      </p:sp>
    </p:spTree>
    <p:extLst>
      <p:ext uri="{BB962C8B-B14F-4D97-AF65-F5344CB8AC3E}">
        <p14:creationId xmlns:p14="http://schemas.microsoft.com/office/powerpoint/2010/main" val="257736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247EE25-0E9E-4D99-8AC5-AD0F568FC50D}" type="datetimeFigureOut">
              <a:rPr lang="ru-RU" smtClean="0"/>
              <a:t>24.04.2019</a:t>
            </a:fld>
            <a:endParaRPr lang="ru-RU"/>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B8A49D1-3866-4B84-A9FA-F4C1F51FD949}" type="slidenum">
              <a:rPr lang="ru-RU" smtClean="0"/>
              <a:t>‹#›</a:t>
            </a:fld>
            <a:endParaRPr lang="ru-RU"/>
          </a:p>
        </p:txBody>
      </p:sp>
    </p:spTree>
    <p:extLst>
      <p:ext uri="{BB962C8B-B14F-4D97-AF65-F5344CB8AC3E}">
        <p14:creationId xmlns:p14="http://schemas.microsoft.com/office/powerpoint/2010/main" val="2855017587"/>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9841" y="153411"/>
            <a:ext cx="8721305"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spAutoFit/>
          </a:bodyPr>
          <a:lstStyle/>
          <a:p>
            <a:pPr algn="ctr"/>
            <a:r>
              <a:rPr lang="en-US" sz="2400" b="0" cap="none" spc="0" dirty="0" err="1" smtClean="0">
                <a:ln w="0"/>
                <a:solidFill>
                  <a:srgbClr val="002060"/>
                </a:solidFill>
                <a:effectLst>
                  <a:reflection blurRad="6350" stA="53000" endA="300" endPos="35500" dir="5400000" sy="-90000" algn="bl" rotWithShape="0"/>
                </a:effectLst>
              </a:rPr>
              <a:t>Fak</a:t>
            </a:r>
            <a:r>
              <a:rPr lang="az-Latn-AZ" sz="2400" b="0" cap="none" spc="0" dirty="0" smtClean="0">
                <a:ln w="0"/>
                <a:solidFill>
                  <a:srgbClr val="002060"/>
                </a:solidFill>
                <a:effectLst>
                  <a:reflection blurRad="6350" stA="53000" endA="300" endPos="35500" dir="5400000" sy="-90000" algn="bl" rotWithShape="0"/>
                </a:effectLst>
              </a:rPr>
              <a:t>ültə-İTİ</a:t>
            </a:r>
          </a:p>
          <a:p>
            <a:pPr algn="ctr"/>
            <a:r>
              <a:rPr lang="az-Latn-AZ" sz="2400" dirty="0" smtClean="0">
                <a:ln w="0"/>
                <a:solidFill>
                  <a:srgbClr val="002060"/>
                </a:solidFill>
                <a:effectLst>
                  <a:reflection blurRad="6350" stA="53000" endA="300" endPos="35500" dir="5400000" sy="-90000" algn="bl" rotWithShape="0"/>
                </a:effectLst>
              </a:rPr>
              <a:t>Qrup-645.6</a:t>
            </a:r>
          </a:p>
          <a:p>
            <a:pPr algn="ctr"/>
            <a:r>
              <a:rPr lang="az-Latn-AZ" sz="2400" dirty="0" smtClean="0">
                <a:ln w="0"/>
                <a:solidFill>
                  <a:srgbClr val="002060"/>
                </a:solidFill>
                <a:effectLst>
                  <a:reflection blurRad="6350" stA="53000" endA="300" endPos="35500" dir="5400000" sy="-90000" algn="bl" rotWithShape="0"/>
                </a:effectLst>
              </a:rPr>
              <a:t>Fənn-İnsan maşın interfeysi</a:t>
            </a:r>
          </a:p>
          <a:p>
            <a:pPr algn="ctr"/>
            <a:r>
              <a:rPr lang="az-Latn-AZ" sz="2400" b="0" cap="none" spc="0" dirty="0" smtClean="0">
                <a:ln w="0"/>
                <a:solidFill>
                  <a:srgbClr val="002060"/>
                </a:solidFill>
                <a:effectLst>
                  <a:reflection blurRad="6350" stA="53000" endA="300" endPos="35500" dir="5400000" sy="-90000" algn="bl" rotWithShape="0"/>
                </a:effectLst>
              </a:rPr>
              <a:t>Müəllim-</a:t>
            </a:r>
            <a:r>
              <a:rPr lang="en-US" sz="2400" b="0" cap="none" spc="0" dirty="0" smtClean="0">
                <a:ln w="0"/>
                <a:solidFill>
                  <a:srgbClr val="002060"/>
                </a:solidFill>
                <a:effectLst>
                  <a:reflection blurRad="6350" stA="53000" endA="300" endPos="35500" dir="5400000" sy="-90000" algn="bl" rotWithShape="0"/>
                </a:effectLst>
              </a:rPr>
              <a:t> </a:t>
            </a:r>
            <a:r>
              <a:rPr lang="en-US" sz="2400" b="0" cap="none" spc="0" dirty="0" err="1" smtClean="0">
                <a:ln w="0"/>
                <a:solidFill>
                  <a:srgbClr val="002060"/>
                </a:solidFill>
                <a:effectLst>
                  <a:reflection blurRad="6350" stA="53000" endA="300" endPos="35500" dir="5400000" sy="-90000" algn="bl" rotWithShape="0"/>
                </a:effectLst>
              </a:rPr>
              <a:t>Yaqubov</a:t>
            </a:r>
            <a:r>
              <a:rPr lang="en-US" sz="2400" b="0" cap="none" spc="0" dirty="0" smtClean="0">
                <a:ln w="0"/>
                <a:solidFill>
                  <a:srgbClr val="002060"/>
                </a:solidFill>
                <a:effectLst>
                  <a:reflection blurRad="6350" stA="53000" endA="300" endPos="35500" dir="5400000" sy="-90000" algn="bl" rotWithShape="0"/>
                </a:effectLst>
              </a:rPr>
              <a:t> </a:t>
            </a:r>
            <a:r>
              <a:rPr lang="az-Latn-AZ" sz="2400" b="0" cap="none" spc="0" dirty="0" smtClean="0">
                <a:ln w="0"/>
                <a:solidFill>
                  <a:srgbClr val="002060"/>
                </a:solidFill>
                <a:effectLst>
                  <a:reflection blurRad="6350" stA="53000" endA="300" endPos="35500" dir="5400000" sy="-90000" algn="bl" rotWithShape="0"/>
                </a:effectLst>
              </a:rPr>
              <a:t>Rasim</a:t>
            </a:r>
            <a:endParaRPr lang="az-Latn-AZ" sz="2400" b="0" cap="none" spc="0" dirty="0" smtClean="0">
              <a:ln w="0"/>
              <a:solidFill>
                <a:srgbClr val="002060"/>
              </a:solidFill>
              <a:effectLst>
                <a:reflection blurRad="6350" stA="53000" endA="300" endPos="35500" dir="5400000" sy="-90000" algn="bl" rotWithShape="0"/>
              </a:effectLst>
            </a:endParaRPr>
          </a:p>
          <a:p>
            <a:pPr algn="ctr"/>
            <a:r>
              <a:rPr lang="az-Latn-AZ" sz="2400" dirty="0" smtClean="0">
                <a:ln w="0"/>
                <a:solidFill>
                  <a:srgbClr val="002060"/>
                </a:solidFill>
                <a:effectLst>
                  <a:reflection blurRad="6350" stA="53000" endA="300" endPos="35500" dir="5400000" sy="-90000" algn="bl" rotWithShape="0"/>
                </a:effectLst>
              </a:rPr>
              <a:t>Mövzu-İnsan maşın </a:t>
            </a:r>
            <a:r>
              <a:rPr lang="az-Latn-AZ" sz="2400" dirty="0">
                <a:ln w="0"/>
                <a:solidFill>
                  <a:srgbClr val="002060"/>
                </a:solidFill>
                <a:effectLst>
                  <a:reflection blurRad="6350" stA="53000" endA="300" endPos="35500" dir="5400000" sy="-90000" algn="bl" rotWithShape="0"/>
                </a:effectLst>
              </a:rPr>
              <a:t>qarşılıqlı əlaqələrin psixoloji </a:t>
            </a:r>
            <a:r>
              <a:rPr lang="az-Latn-AZ" sz="2400" dirty="0" smtClean="0">
                <a:ln w="0"/>
                <a:solidFill>
                  <a:srgbClr val="002060"/>
                </a:solidFill>
                <a:effectLst>
                  <a:reflection blurRad="6350" stA="53000" endA="300" endPos="35500" dir="5400000" sy="-90000" algn="bl" rotWithShape="0"/>
                </a:effectLst>
              </a:rPr>
              <a:t>aspektləri</a:t>
            </a:r>
          </a:p>
          <a:p>
            <a:pPr algn="ctr"/>
            <a:r>
              <a:rPr lang="az-Latn-AZ" sz="2400" b="0" cap="none" spc="0" dirty="0" smtClean="0">
                <a:ln w="0"/>
                <a:solidFill>
                  <a:srgbClr val="002060"/>
                </a:solidFill>
                <a:effectLst>
                  <a:reflection blurRad="6350" stA="53000" endA="300" endPos="35500" dir="5400000" sy="-90000" algn="bl" rotWithShape="0"/>
                </a:effectLst>
              </a:rPr>
              <a:t>Tələbə-Hümmətova Lalə</a:t>
            </a:r>
            <a:endParaRPr lang="en-US" sz="2400" b="0" cap="none" spc="0" dirty="0">
              <a:ln w="0"/>
              <a:solidFill>
                <a:srgbClr val="002060"/>
              </a:solidFill>
              <a:effectLst>
                <a:reflection blurRad="6350" stA="53000" endA="300" endPos="35500" dir="5400000" sy="-90000" algn="bl" rotWithShape="0"/>
              </a:effectLst>
            </a:endParaRPr>
          </a:p>
        </p:txBody>
      </p:sp>
      <p:pic>
        <p:nvPicPr>
          <p:cNvPr id="6" name="Picture 5"/>
          <p:cNvPicPr>
            <a:picLocks noChangeAspect="1"/>
          </p:cNvPicPr>
          <p:nvPr/>
        </p:nvPicPr>
        <p:blipFill>
          <a:blip r:embed="rId2"/>
          <a:stretch>
            <a:fillRect/>
          </a:stretch>
        </p:blipFill>
        <p:spPr>
          <a:xfrm>
            <a:off x="2648310" y="4553130"/>
            <a:ext cx="6469810" cy="1771650"/>
          </a:xfrm>
          <a:prstGeom prst="rect">
            <a:avLst/>
          </a:prstGeom>
        </p:spPr>
      </p:pic>
    </p:spTree>
    <p:extLst>
      <p:ext uri="{BB962C8B-B14F-4D97-AF65-F5344CB8AC3E}">
        <p14:creationId xmlns:p14="http://schemas.microsoft.com/office/powerpoint/2010/main" val="552890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2"/>
          <p:cNvPicPr>
            <a:picLocks noGrp="1"/>
          </p:cNvPicPr>
          <p:nvPr>
            <p:ph idx="1"/>
          </p:nvPr>
        </p:nvPicPr>
        <p:blipFill>
          <a:blip r:embed="rId2" cstate="print"/>
          <a:srcRect/>
          <a:stretch>
            <a:fillRect/>
          </a:stretch>
        </p:blipFill>
        <p:spPr bwMode="auto">
          <a:xfrm>
            <a:off x="6418053" y="2488518"/>
            <a:ext cx="4780952" cy="2715004"/>
          </a:xfrm>
          <a:prstGeom prst="rect">
            <a:avLst/>
          </a:prstGeom>
          <a:noFill/>
          <a:ln w="9525">
            <a:noFill/>
            <a:miter lim="800000"/>
            <a:headEnd/>
            <a:tailEnd/>
          </a:ln>
        </p:spPr>
      </p:pic>
      <p:sp>
        <p:nvSpPr>
          <p:cNvPr id="5" name="Rectangle 4"/>
          <p:cNvSpPr/>
          <p:nvPr/>
        </p:nvSpPr>
        <p:spPr>
          <a:xfrm>
            <a:off x="692990" y="2127802"/>
            <a:ext cx="5604294" cy="4247317"/>
          </a:xfrm>
          <a:prstGeom prst="rect">
            <a:avLst/>
          </a:prstGeom>
        </p:spPr>
        <p:txBody>
          <a:bodyPr wrap="square">
            <a:spAutoFit/>
          </a:bodyPr>
          <a:lstStyle/>
          <a:p>
            <a:pPr marL="228600">
              <a:spcAft>
                <a:spcPts val="0"/>
              </a:spcAft>
            </a:pPr>
            <a:r>
              <a:rPr lang="az-Latn-AZ" dirty="0">
                <a:solidFill>
                  <a:schemeClr val="bg1"/>
                </a:solidFill>
                <a:latin typeface="Times New Roman" panose="02020603050405020304" pitchFamily="18" charset="0"/>
                <a:ea typeface="MS Mincho"/>
                <a:cs typeface="Times New Roman" panose="02020603050405020304" pitchFamily="18" charset="0"/>
              </a:rPr>
              <a:t> Maşın hissəsində olan idarəetmə orqanların (düymələr, çevirgəçlər, pedallar və s. ) köməyilə operator  öz qərarını  yerinə yetirir və beləliklə maşının vəziy-yətini (ya parametrləri)  dəyişdirir. Nəticəsində informasiyanın əksetdirən  vəsaitlər operatora təzə  informasiyanı təqdim edirlər. </a:t>
            </a:r>
            <a:endParaRPr lang="ru-RU" dirty="0">
              <a:solidFill>
                <a:schemeClr val="bg1"/>
              </a:solidFill>
              <a:latin typeface="Times New Roman" panose="02020603050405020304" pitchFamily="18" charset="0"/>
              <a:ea typeface="MS Mincho"/>
              <a:cs typeface="Times New Roman" panose="02020603050405020304" pitchFamily="18" charset="0"/>
            </a:endParaRPr>
          </a:p>
          <a:p>
            <a:r>
              <a:rPr lang="az-Latn-AZ" dirty="0">
                <a:solidFill>
                  <a:schemeClr val="bg1"/>
                </a:solidFill>
                <a:latin typeface="Times New Roman" panose="02020603050405020304" pitchFamily="18" charset="0"/>
                <a:ea typeface="MS Mincho"/>
                <a:cs typeface="Times New Roman" panose="02020603050405020304" pitchFamily="18" charset="0"/>
              </a:rPr>
              <a:t>  </a:t>
            </a:r>
            <a:r>
              <a:rPr lang="az-Latn-AZ" b="1" i="1" dirty="0">
                <a:solidFill>
                  <a:schemeClr val="bg1"/>
                </a:solidFill>
                <a:latin typeface="Times New Roman" panose="02020603050405020304" pitchFamily="18" charset="0"/>
                <a:ea typeface="MS Mincho"/>
                <a:cs typeface="Times New Roman" panose="02020603050405020304" pitchFamily="18" charset="0"/>
              </a:rPr>
              <a:t>Konkret misal: </a:t>
            </a:r>
            <a:r>
              <a:rPr lang="az-Latn-AZ" dirty="0">
                <a:solidFill>
                  <a:schemeClr val="bg1"/>
                </a:solidFill>
                <a:latin typeface="Times New Roman" panose="02020603050405020304" pitchFamily="18" charset="0"/>
                <a:ea typeface="MS Mincho"/>
                <a:cs typeface="Times New Roman" panose="02020603050405020304" pitchFamily="18" charset="0"/>
              </a:rPr>
              <a:t>operator elettrostansiyada çıxış gərginlik qiymətinə nəzarət  edir – onun qiyməti 220 V olmalıdır. Onun qiymətini voltmetr göstərir. Əgər operator görsə ki voltmetr başqa qiymət göstərir sə, o psixoloji proseslərin əsasında düz qərar çıxardır və lazımi idarəetmə orqanlar  köməyilə  çıxış giymətini  220 V</a:t>
            </a:r>
            <a:br>
              <a:rPr lang="az-Latn-AZ" dirty="0">
                <a:solidFill>
                  <a:schemeClr val="bg1"/>
                </a:solidFill>
                <a:latin typeface="Times New Roman" panose="02020603050405020304" pitchFamily="18" charset="0"/>
                <a:ea typeface="MS Mincho"/>
                <a:cs typeface="Times New Roman" panose="02020603050405020304" pitchFamily="18" charset="0"/>
              </a:rPr>
            </a:br>
            <a:r>
              <a:rPr lang="az-Latn-AZ" dirty="0">
                <a:solidFill>
                  <a:schemeClr val="bg1"/>
                </a:solidFill>
                <a:latin typeface="Times New Roman" panose="02020603050405020304" pitchFamily="18" charset="0"/>
                <a:ea typeface="MS Mincho"/>
                <a:cs typeface="Times New Roman" panose="02020603050405020304" pitchFamily="18" charset="0"/>
              </a:rPr>
              <a:t>gətirir. </a:t>
            </a:r>
            <a:br>
              <a:rPr lang="az-Latn-AZ" dirty="0">
                <a:solidFill>
                  <a:schemeClr val="bg1"/>
                </a:solidFill>
                <a:latin typeface="Times New Roman" panose="02020603050405020304" pitchFamily="18" charset="0"/>
                <a:ea typeface="MS Mincho"/>
                <a:cs typeface="Times New Roman" panose="02020603050405020304" pitchFamily="18" charset="0"/>
              </a:rPr>
            </a:br>
            <a:r>
              <a:rPr lang="az-Latn-AZ" dirty="0">
                <a:latin typeface="Times New Roman" panose="02020603050405020304" pitchFamily="18" charset="0"/>
                <a:ea typeface="MS Mincho"/>
              </a:rPr>
              <a:t/>
            </a:r>
            <a:br>
              <a:rPr lang="az-Latn-AZ" dirty="0">
                <a:latin typeface="Times New Roman" panose="02020603050405020304" pitchFamily="18" charset="0"/>
                <a:ea typeface="MS Mincho"/>
              </a:rPr>
            </a:br>
            <a:endParaRPr lang="ru-RU" dirty="0"/>
          </a:p>
        </p:txBody>
      </p:sp>
    </p:spTree>
    <p:extLst>
      <p:ext uri="{BB962C8B-B14F-4D97-AF65-F5344CB8AC3E}">
        <p14:creationId xmlns:p14="http://schemas.microsoft.com/office/powerpoint/2010/main" val="27196822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6980" y="2041553"/>
            <a:ext cx="6096000" cy="4247317"/>
          </a:xfrm>
          <a:prstGeom prst="rect">
            <a:avLst/>
          </a:prstGeom>
        </p:spPr>
        <p:txBody>
          <a:bodyPr>
            <a:spAutoFit/>
          </a:bodyPr>
          <a:lstStyle/>
          <a:p>
            <a:r>
              <a:rPr lang="en-US" dirty="0" err="1">
                <a:solidFill>
                  <a:schemeClr val="bg1"/>
                </a:solidFill>
                <a:latin typeface="Times New Roman" panose="02020603050405020304" pitchFamily="18" charset="0"/>
                <a:cs typeface="Times New Roman" panose="02020603050405020304" pitchFamily="18" charset="0"/>
              </a:rPr>
              <a:t>Insan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resurslarının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idarə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edilməsində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başlıca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məqsəd</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onların</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potensiflından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yaradıcı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imkanlarından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maksimum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istifadə</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edilməsidir</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Geniş</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mənada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insan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resurslarının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idarə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edilməsi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aşağıda</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kompleks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məsələləri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əhatə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edir</a:t>
            </a:r>
            <a:r>
              <a:rPr lang="en-US" dirty="0">
                <a:solidFill>
                  <a:schemeClr val="bg1"/>
                </a:solidFill>
                <a:latin typeface="Times New Roman" panose="02020603050405020304" pitchFamily="18" charset="0"/>
                <a:cs typeface="Times New Roman" panose="02020603050405020304" pitchFamily="18" charset="0"/>
              </a:rPr>
              <a:t>: </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1. Firma </a:t>
            </a:r>
            <a:r>
              <a:rPr lang="en-US" dirty="0" err="1">
                <a:solidFill>
                  <a:schemeClr val="bg1"/>
                </a:solidFill>
                <a:latin typeface="Times New Roman" panose="02020603050405020304" pitchFamily="18" charset="0"/>
                <a:cs typeface="Times New Roman" panose="02020603050405020304" pitchFamily="18" charset="0"/>
              </a:rPr>
              <a:t>və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şirkətlərin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konkret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strategiyasına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uyğun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gələn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işçi</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heyətinə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tələbatın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müəyyən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edilməsi</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2. </a:t>
            </a:r>
            <a:r>
              <a:rPr lang="en-US" dirty="0" err="1">
                <a:solidFill>
                  <a:schemeClr val="bg1"/>
                </a:solidFill>
                <a:latin typeface="Times New Roman" panose="02020603050405020304" pitchFamily="18" charset="0"/>
                <a:cs typeface="Times New Roman" panose="02020603050405020304" pitchFamily="18" charset="0"/>
              </a:rPr>
              <a:t>əmək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bazarının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qiymətləndirilməsi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məşğuliyyət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amillərinin</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təhlili</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3. </a:t>
            </a:r>
            <a:r>
              <a:rPr lang="en-US" dirty="0" err="1">
                <a:solidFill>
                  <a:schemeClr val="bg1"/>
                </a:solidFill>
                <a:latin typeface="Times New Roman" panose="02020603050405020304" pitchFamily="18" charset="0"/>
                <a:cs typeface="Times New Roman" panose="02020603050405020304" pitchFamily="18" charset="0"/>
              </a:rPr>
              <a:t>əməkdaşların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karyerasının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planlaşdırılması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onların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inkişaf</a:t>
            </a:r>
            <a:endParaRPr lang="en-US" dirty="0">
              <a:solidFill>
                <a:schemeClr val="bg1"/>
              </a:solidFill>
              <a:latin typeface="Times New Roman" panose="02020603050405020304" pitchFamily="18" charset="0"/>
              <a:cs typeface="Times New Roman" panose="02020603050405020304" pitchFamily="18" charset="0"/>
            </a:endParaRPr>
          </a:p>
          <a:p>
            <a:r>
              <a:rPr lang="en-US" dirty="0" err="1">
                <a:solidFill>
                  <a:schemeClr val="bg1"/>
                </a:solidFill>
                <a:latin typeface="Times New Roman" panose="02020603050405020304" pitchFamily="18" charset="0"/>
                <a:cs typeface="Times New Roman" panose="02020603050405020304" pitchFamily="18" charset="0"/>
              </a:rPr>
              <a:t>imkanları</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4. </a:t>
            </a:r>
            <a:r>
              <a:rPr lang="en-US" dirty="0" err="1">
                <a:solidFill>
                  <a:schemeClr val="bg1"/>
                </a:solidFill>
                <a:latin typeface="Times New Roman" panose="02020603050405020304" pitchFamily="18" charset="0"/>
                <a:cs typeface="Times New Roman" panose="02020603050405020304" pitchFamily="18" charset="0"/>
              </a:rPr>
              <a:t>fəaliyyətin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motivləşdirilməsi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sisteminin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hazırlanması</a:t>
            </a:r>
            <a:r>
              <a:rPr lang="en-US" dirty="0">
                <a:solidFill>
                  <a:schemeClr val="bg1"/>
                </a:solidFill>
                <a:latin typeface="Times New Roman" panose="02020603050405020304" pitchFamily="18" charset="0"/>
                <a:cs typeface="Times New Roman" panose="02020603050405020304" pitchFamily="18" charset="0"/>
              </a:rPr>
              <a:t>;</a:t>
            </a:r>
          </a:p>
          <a:p>
            <a:r>
              <a:rPr lang="en-US" dirty="0">
                <a:solidFill>
                  <a:schemeClr val="bg1"/>
                </a:solidFill>
                <a:latin typeface="Times New Roman" panose="02020603050405020304" pitchFamily="18" charset="0"/>
                <a:cs typeface="Times New Roman" panose="02020603050405020304" pitchFamily="18" charset="0"/>
              </a:rPr>
              <a:t>5. </a:t>
            </a:r>
            <a:r>
              <a:rPr lang="en-US" dirty="0" err="1">
                <a:solidFill>
                  <a:schemeClr val="bg1"/>
                </a:solidFill>
                <a:latin typeface="Times New Roman" panose="02020603050405020304" pitchFamily="18" charset="0"/>
                <a:cs typeface="Times New Roman" panose="02020603050405020304" pitchFamily="18" charset="0"/>
              </a:rPr>
              <a:t>əmək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məhsuldarlığının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idarə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edilməsi</a:t>
            </a:r>
            <a:r>
              <a:rPr lang="en-US"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840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6.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gəlirlərinin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firmadaxili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istehlak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ölçüsünün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tənzimlənməsi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7. </a:t>
            </a:r>
            <a:r>
              <a:rPr lang="en-US" dirty="0" err="1" smtClean="0">
                <a:solidFill>
                  <a:schemeClr val="bg1"/>
                </a:solidFill>
                <a:latin typeface="Times New Roman" panose="02020603050405020304" pitchFamily="18" charset="0"/>
                <a:cs typeface="Times New Roman" panose="02020603050405020304" pitchFamily="18" charset="0"/>
              </a:rPr>
              <a:t>firmadaxili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sosial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siyasətin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aparılması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8. </a:t>
            </a:r>
            <a:r>
              <a:rPr lang="en-US" dirty="0" err="1" smtClean="0">
                <a:solidFill>
                  <a:schemeClr val="bg1"/>
                </a:solidFill>
                <a:latin typeface="Times New Roman" panose="02020603050405020304" pitchFamily="18" charset="0"/>
                <a:cs typeface="Times New Roman" panose="02020603050405020304" pitchFamily="18" charset="0"/>
              </a:rPr>
              <a:t>yaradıcı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işin</a:t>
            </a:r>
            <a:r>
              <a:rPr lang="en-US" dirty="0" smtClean="0">
                <a:solidFill>
                  <a:schemeClr val="bg1"/>
                </a:solidFill>
                <a:latin typeface="Times New Roman" panose="02020603050405020304" pitchFamily="18" charset="0"/>
                <a:cs typeface="Times New Roman" panose="02020603050405020304" pitchFamily="18" charset="0"/>
              </a:rPr>
              <a:t>, o </a:t>
            </a:r>
            <a:r>
              <a:rPr lang="en-US" dirty="0" err="1" smtClean="0">
                <a:solidFill>
                  <a:schemeClr val="bg1"/>
                </a:solidFill>
                <a:latin typeface="Times New Roman" panose="02020603050405020304" pitchFamily="18" charset="0"/>
                <a:cs typeface="Times New Roman" panose="02020603050405020304" pitchFamily="18" charset="0"/>
              </a:rPr>
              <a:t>cümlədən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texniki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yaradıcılığın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stimullaşdırılması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9. </a:t>
            </a:r>
            <a:r>
              <a:rPr lang="en-US" dirty="0" err="1" smtClean="0">
                <a:solidFill>
                  <a:schemeClr val="bg1"/>
                </a:solidFill>
                <a:latin typeface="Times New Roman" panose="02020603050405020304" pitchFamily="18" charset="0"/>
                <a:cs typeface="Times New Roman" panose="02020603050405020304" pitchFamily="18" charset="0"/>
              </a:rPr>
              <a:t>qabaqcıl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üsullarının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tətbiqi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10. </a:t>
            </a:r>
            <a:r>
              <a:rPr lang="en-US" dirty="0" err="1" smtClean="0">
                <a:solidFill>
                  <a:schemeClr val="bg1"/>
                </a:solidFill>
                <a:latin typeface="Times New Roman" panose="02020603050405020304" pitchFamily="18" charset="0"/>
                <a:cs typeface="Times New Roman" panose="02020603050405020304" pitchFamily="18" charset="0"/>
              </a:rPr>
              <a:t>heyətin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peşə-ixtisas</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hazırlığı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11. </a:t>
            </a:r>
            <a:r>
              <a:rPr lang="en-US" dirty="0" err="1" smtClean="0">
                <a:solidFill>
                  <a:schemeClr val="bg1"/>
                </a:solidFill>
                <a:latin typeface="Times New Roman" panose="02020603050405020304" pitchFamily="18" charset="0"/>
                <a:cs typeface="Times New Roman" panose="02020603050405020304" pitchFamily="18" charset="0"/>
              </a:rPr>
              <a:t>münaqişələrin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yumşaldılması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edilməsi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12. </a:t>
            </a:r>
            <a:r>
              <a:rPr lang="en-US" dirty="0" err="1" smtClean="0">
                <a:solidFill>
                  <a:schemeClr val="bg1"/>
                </a:solidFill>
                <a:latin typeface="Times New Roman" panose="02020603050405020304" pitchFamily="18" charset="0"/>
                <a:cs typeface="Times New Roman" panose="02020603050405020304" pitchFamily="18" charset="0"/>
              </a:rPr>
              <a:t>sosial-psixoloji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mühitin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yaradılması</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428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Bu </a:t>
            </a:r>
            <a:r>
              <a:rPr lang="en-US" dirty="0" err="1" smtClean="0">
                <a:solidFill>
                  <a:schemeClr val="bg1"/>
                </a:solidFill>
                <a:latin typeface="Times New Roman" panose="02020603050405020304" pitchFamily="18" charset="0"/>
                <a:cs typeface="Times New Roman" panose="02020603050405020304" pitchFamily="18" charset="0"/>
              </a:rPr>
              <a:t>səbəblərdən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sənayecə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etmiş</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ölkələrdə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xüsusilə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Amerikada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Yaponiyada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menecerlərin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hazırlanması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zamanı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onların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tədris</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planlarında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yuxarıdakı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məsələlərə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böyük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əhəmiyyət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verilir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Müasir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dövrdə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müəssisələrin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firmaların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fəaliyyətində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heyətin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rolunun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artması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onun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intellektual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yaradıcı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funksiyasına</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olan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zəruri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tələbatdan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irəli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gəlir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rolunun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artması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amillərlə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şərtlənir</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492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1. </a:t>
            </a:r>
            <a:r>
              <a:rPr lang="en-US" dirty="0" err="1" smtClean="0">
                <a:solidFill>
                  <a:schemeClr val="bg1"/>
                </a:solidFill>
                <a:latin typeface="Times New Roman" panose="02020603050405020304" pitchFamily="18" charset="0"/>
                <a:cs typeface="Times New Roman" panose="02020603050405020304" pitchFamily="18" charset="0"/>
              </a:rPr>
              <a:t>Əməyin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məzmununda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baş</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dəyişikliklər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yeni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texnika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texnologiyanın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tətbiqi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kompyuter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texnikasının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inkişafı</a:t>
            </a:r>
            <a:r>
              <a:rPr lang="en-US"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2. </a:t>
            </a:r>
            <a:r>
              <a:rPr lang="en-US" dirty="0" err="1" smtClean="0">
                <a:solidFill>
                  <a:schemeClr val="bg1"/>
                </a:solidFill>
                <a:latin typeface="Times New Roman" panose="02020603050405020304" pitchFamily="18" charset="0"/>
                <a:cs typeface="Times New Roman" panose="02020603050405020304" pitchFamily="18" charset="0"/>
              </a:rPr>
              <a:t>Müasir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dövrdə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üzərində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avtoritar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nəzarət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sisteminin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götürülməsi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əməkdaşların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özünə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nəzarət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özünü</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intizama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cəlb</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etmək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imkanının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meydana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çıxması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3. </a:t>
            </a:r>
            <a:r>
              <a:rPr lang="en-US" dirty="0" err="1" smtClean="0">
                <a:solidFill>
                  <a:schemeClr val="bg1"/>
                </a:solidFill>
                <a:latin typeface="Times New Roman" panose="02020603050405020304" pitchFamily="18" charset="0"/>
                <a:cs typeface="Times New Roman" panose="02020603050405020304" pitchFamily="18" charset="0"/>
              </a:rPr>
              <a:t>İstehsalın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makroiqtisadi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amillərinin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habelə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dünya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bazarında</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rəqabətin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kəskinləşməsi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qüvvəsinin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rəqabət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qabiliyyətinə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tələbatın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artması</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13326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114" y="2241983"/>
            <a:ext cx="7854072" cy="3599316"/>
          </a:xfrm>
        </p:spPr>
        <p:txBody>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4. </a:t>
            </a:r>
            <a:r>
              <a:rPr lang="en-US" dirty="0" err="1" smtClean="0">
                <a:solidFill>
                  <a:schemeClr val="bg1"/>
                </a:solidFill>
                <a:latin typeface="Times New Roman" panose="02020603050405020304" pitchFamily="18" charset="0"/>
                <a:cs typeface="Times New Roman" panose="02020603050405020304" pitchFamily="18" charset="0"/>
              </a:rPr>
              <a:t>Müəssisələrdə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təşkilinin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kollektiv</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formasının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müasir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istehsalın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çox</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funksiyalı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səciyyə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daşıması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daha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çox</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məsuliyyət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tələb</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etməsi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5. </a:t>
            </a:r>
            <a:r>
              <a:rPr lang="en-US" dirty="0" err="1" smtClean="0">
                <a:solidFill>
                  <a:schemeClr val="bg1"/>
                </a:solidFill>
                <a:latin typeface="Times New Roman" panose="02020603050405020304" pitchFamily="18" charset="0"/>
                <a:cs typeface="Times New Roman" panose="02020603050405020304" pitchFamily="18" charset="0"/>
              </a:rPr>
              <a:t>İşçilərin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mədəni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təhsil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səviyyəsinə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tələbatın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artması</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6. </a:t>
            </a:r>
            <a:r>
              <a:rPr lang="en-US" dirty="0" err="1" smtClean="0">
                <a:solidFill>
                  <a:schemeClr val="bg1"/>
                </a:solidFill>
                <a:latin typeface="Times New Roman" panose="02020603050405020304" pitchFamily="18" charset="0"/>
                <a:cs typeface="Times New Roman" panose="02020603050405020304" pitchFamily="18" charset="0"/>
              </a:rPr>
              <a:t>Demokratiyanın</a:t>
            </a:r>
            <a:r>
              <a:rPr lang="en-US" dirty="0" smtClean="0">
                <a:solidFill>
                  <a:schemeClr val="bg1"/>
                </a:solidFill>
                <a:latin typeface="Times New Roman" panose="02020603050405020304" pitchFamily="18" charset="0"/>
                <a:cs typeface="Times New Roman" panose="02020603050405020304" pitchFamily="18" charset="0"/>
              </a:rPr>
              <a:t>, o </a:t>
            </a:r>
            <a:r>
              <a:rPr lang="en-US" dirty="0" err="1" smtClean="0">
                <a:solidFill>
                  <a:schemeClr val="bg1"/>
                </a:solidFill>
                <a:latin typeface="Times New Roman" panose="02020603050405020304" pitchFamily="18" charset="0"/>
                <a:cs typeface="Times New Roman" panose="02020603050405020304" pitchFamily="18" charset="0"/>
              </a:rPr>
              <a:t>cümlədən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istehsal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demokratiyasının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inkişafı</a:t>
            </a:r>
            <a:r>
              <a:rPr lang="en-US" dirty="0" smtClean="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678172" y="2863969"/>
            <a:ext cx="3384423" cy="2902339"/>
          </a:xfrm>
          <a:prstGeom prst="rect">
            <a:avLst/>
          </a:prstGeom>
        </p:spPr>
      </p:pic>
    </p:spTree>
    <p:extLst>
      <p:ext uri="{BB962C8B-B14F-4D97-AF65-F5344CB8AC3E}">
        <p14:creationId xmlns:p14="http://schemas.microsoft.com/office/powerpoint/2010/main" val="39667120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İdarəetmə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birinci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növbədə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adamların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fəaliyyətinin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əlaqələndirilməsi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təşkilidir</a:t>
            </a:r>
            <a:r>
              <a:rPr lang="en-US" dirty="0" smtClean="0">
                <a:solidFill>
                  <a:schemeClr val="bg1"/>
                </a:solidFill>
                <a:latin typeface="Times New Roman" panose="02020603050405020304" pitchFamily="18" charset="0"/>
                <a:cs typeface="Times New Roman" panose="02020603050405020304" pitchFamily="18" charset="0"/>
              </a:rPr>
              <a:t>. Bu </a:t>
            </a:r>
            <a:r>
              <a:rPr lang="en-US" dirty="0" err="1" smtClean="0">
                <a:solidFill>
                  <a:schemeClr val="bg1"/>
                </a:solidFill>
                <a:latin typeface="Times New Roman" panose="02020603050405020304" pitchFamily="18" charset="0"/>
                <a:cs typeface="Times New Roman" panose="02020603050405020304" pitchFamily="18" charset="0"/>
              </a:rPr>
              <a:t>isə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ehtiyatlarından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səmərəli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istifadə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olunması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nəzərə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alınması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münasibətləri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əməyin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təşkili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sosial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davranışı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kadr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siyasəti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bazarı</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kimi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vacib</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problemləri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əhatə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istehsal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idarəçilik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onlar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uyğun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olaraq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əsas</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köməkçi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xidmətedici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fəhlələrdən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rəhbər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mütəxəssislərdən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ibarətdir</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117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Heyətin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idarəedilməsi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istehsal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texniki-texnoloji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sistemlərin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edilməsindən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məsuliyyətli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işdir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prosesdir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edilməsi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ayrı-ayrı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kateqoriyaları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müəyyən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prinsiplər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üsullar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səlahiyyətlər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funksiyalar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çərçivəsində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aparılan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məcmuudur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sistemidir</a:t>
            </a:r>
            <a:r>
              <a:rPr lang="en-US" dirty="0" smtClean="0">
                <a:solidFill>
                  <a:schemeClr val="bg1"/>
                </a:solidFill>
                <a:latin typeface="Times New Roman" panose="02020603050405020304" pitchFamily="18" charset="0"/>
                <a:cs typeface="Times New Roman" panose="02020603050405020304" pitchFamily="18" charset="0"/>
              </a:rPr>
              <a:t>. Bu </a:t>
            </a:r>
            <a:r>
              <a:rPr lang="en-US" dirty="0" err="1" smtClean="0">
                <a:solidFill>
                  <a:schemeClr val="bg1"/>
                </a:solidFill>
                <a:latin typeface="Times New Roman" panose="02020603050405020304" pitchFamily="18" charset="0"/>
                <a:cs typeface="Times New Roman" panose="02020603050405020304" pitchFamily="18" charset="0"/>
              </a:rPr>
              <a:t>birinci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növbədə</a:t>
            </a:r>
            <a:r>
              <a:rPr lang="en-US" dirty="0" smtClean="0">
                <a:solidFill>
                  <a:schemeClr val="bg1"/>
                </a:solidFill>
                <a:latin typeface="Times New Roman" panose="02020603050405020304" pitchFamily="18" charset="0"/>
                <a:cs typeface="Times New Roman" panose="02020603050405020304" pitchFamily="18" charset="0"/>
              </a:rPr>
              <a:t> firma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şirkətlərin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kadr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siyasəti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yəni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heyətin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seçilməsi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qiymətləndirilməsi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yerləşdirilməsi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təlimatlandırılması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üzvi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şəkildə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bağlıdır</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1655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Yaponiyada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çox</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ölkələrdən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fərqli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olaraq</a:t>
            </a:r>
            <a:r>
              <a:rPr lang="en-US" dirty="0" smtClean="0">
                <a:solidFill>
                  <a:schemeClr val="bg1"/>
                </a:solidFill>
                <a:latin typeface="Times New Roman" panose="02020603050405020304" pitchFamily="18" charset="0"/>
                <a:cs typeface="Times New Roman" panose="02020603050405020304" pitchFamily="18" charset="0"/>
              </a:rPr>
              <a:t> firma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şirkətlər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daxili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münaqişələrin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həll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olunmasına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daha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böyük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əhəmiyyət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verilir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Yaponiyada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resurslarına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şirkət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daxili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stabilliyin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təmin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edilməsinə</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resurslarına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qənaət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edilməsinə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Amerikada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maliyyə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resurslarına</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kapitalın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dinamik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inkişafına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üstünlük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verilir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Yaponlar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iqtisadi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sosial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psixoloji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mənəvi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tələbata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tələbat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yanaşırlar</a:t>
            </a:r>
            <a:r>
              <a:rPr lang="en-US" dirty="0" smtClean="0">
                <a:solidFill>
                  <a:schemeClr val="bg1"/>
                </a:solidFill>
                <a:latin typeface="Times New Roman" panose="02020603050405020304" pitchFamily="18" charset="0"/>
                <a:cs typeface="Times New Roman" panose="02020603050405020304" pitchFamily="18" charset="0"/>
              </a:rPr>
              <a:t>. Ona</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orada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şirkət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heyətini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etmək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məharəti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menecerin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böyük</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üstünlüyü</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qiymətləndirilir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Yaponlar</a:t>
            </a:r>
            <a:r>
              <a:rPr lang="en-US" dirty="0" smtClean="0">
                <a:solidFill>
                  <a:schemeClr val="bg1"/>
                </a:solidFill>
                <a:latin typeface="Times New Roman" panose="02020603050405020304" pitchFamily="18" charset="0"/>
                <a:cs typeface="Times New Roman" panose="02020603050405020304" pitchFamily="18" charset="0"/>
              </a:rPr>
              <a:t> “X”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“Y” </a:t>
            </a:r>
            <a:r>
              <a:rPr lang="en-US" dirty="0" err="1" smtClean="0">
                <a:solidFill>
                  <a:schemeClr val="bg1"/>
                </a:solidFill>
                <a:latin typeface="Times New Roman" panose="02020603050405020304" pitchFamily="18" charset="0"/>
                <a:cs typeface="Times New Roman" panose="02020603050405020304" pitchFamily="18" charset="0"/>
              </a:rPr>
              <a:t>nəzəriyyələrindən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irəli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gələn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müddəalara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özünəməxsus</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halda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yanaşırlar</a:t>
            </a:r>
            <a:r>
              <a:rPr lang="en-US" dirty="0" smtClean="0">
                <a:solidFill>
                  <a:schemeClr val="bg1"/>
                </a:solidFill>
                <a:latin typeface="Times New Roman" panose="02020603050405020304" pitchFamily="18" charset="0"/>
                <a:cs typeface="Times New Roman" panose="02020603050405020304" pitchFamily="18" charset="0"/>
              </a:rPr>
              <a:t>. “X” –</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nəzəriyyəsinə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fəhlələr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təbiətinə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tənbəldirlər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məsuliyyətsizdirlər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buna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onlar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üzərində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birbaşa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nəzarət</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hökmən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lazımdır</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7847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Ənənəvi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nəzəriyyəyə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a:t>
            </a:r>
            <a:r>
              <a:rPr lang="en-US" dirty="0" smtClean="0">
                <a:solidFill>
                  <a:schemeClr val="bg1"/>
                </a:solidFill>
                <a:latin typeface="Times New Roman" panose="02020603050405020304" pitchFamily="18" charset="0"/>
                <a:cs typeface="Times New Roman" panose="02020603050405020304" pitchFamily="18" charset="0"/>
              </a:rPr>
              <a:t> normal </a:t>
            </a:r>
            <a:r>
              <a:rPr lang="en-US" dirty="0" err="1" smtClean="0">
                <a:solidFill>
                  <a:schemeClr val="bg1"/>
                </a:solidFill>
                <a:latin typeface="Times New Roman" panose="02020603050405020304" pitchFamily="18" charset="0"/>
                <a:cs typeface="Times New Roman" panose="02020603050405020304" pitchFamily="18" charset="0"/>
              </a:rPr>
              <a:t>insanın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əleyhinə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yönəldilmiş</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fəaliyyətdir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ancaq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haqqı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pul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almaq</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xatirinə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işləyirlər</a:t>
            </a:r>
            <a:r>
              <a:rPr lang="en-US" dirty="0" smtClean="0">
                <a:solidFill>
                  <a:schemeClr val="bg1"/>
                </a:solidFill>
                <a:latin typeface="Times New Roman" panose="02020603050405020304" pitchFamily="18" charset="0"/>
                <a:cs typeface="Times New Roman" panose="02020603050405020304" pitchFamily="18" charset="0"/>
              </a:rPr>
              <a:t>. Ona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burada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iqtisadi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ciddi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nəzarət</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rejiminə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üstünlük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verilir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lakin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nəzarət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bəzən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xoşagəlməz</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vəziyyət</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bilər</a:t>
            </a:r>
            <a:r>
              <a:rPr lang="en-US" dirty="0" smtClean="0">
                <a:solidFill>
                  <a:schemeClr val="bg1"/>
                </a:solidFill>
                <a:latin typeface="Times New Roman" panose="02020603050405020304" pitchFamily="18" charset="0"/>
                <a:cs typeface="Times New Roman" panose="02020603050405020304" pitchFamily="18" charset="0"/>
              </a:rPr>
              <a:t>. Ona </a:t>
            </a:r>
            <a:r>
              <a:rPr lang="en-US" dirty="0" err="1" smtClean="0">
                <a:solidFill>
                  <a:schemeClr val="bg1"/>
                </a:solidFill>
                <a:latin typeface="Times New Roman" panose="02020603050405020304" pitchFamily="18" charset="0"/>
                <a:cs typeface="Times New Roman" panose="02020603050405020304" pitchFamily="18" charset="0"/>
              </a:rPr>
              <a:t>görə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hələ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keçən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əsrin</a:t>
            </a:r>
            <a:r>
              <a:rPr lang="en-US" dirty="0" smtClean="0">
                <a:solidFill>
                  <a:schemeClr val="bg1"/>
                </a:solidFill>
                <a:latin typeface="Times New Roman" panose="02020603050405020304" pitchFamily="18" charset="0"/>
                <a:cs typeface="Times New Roman" panose="02020603050405020304" pitchFamily="18" charset="0"/>
              </a:rPr>
              <a:t> 20-ci </a:t>
            </a:r>
            <a:r>
              <a:rPr lang="en-US" dirty="0" err="1" smtClean="0">
                <a:solidFill>
                  <a:schemeClr val="bg1"/>
                </a:solidFill>
                <a:latin typeface="Times New Roman" panose="02020603050405020304" pitchFamily="18" charset="0"/>
                <a:cs typeface="Times New Roman" panose="02020603050405020304" pitchFamily="18" charset="0"/>
              </a:rPr>
              <a:t>illərində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sıra</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Amerika </a:t>
            </a:r>
            <a:r>
              <a:rPr lang="en-US" dirty="0" err="1" smtClean="0">
                <a:solidFill>
                  <a:schemeClr val="bg1"/>
                </a:solidFill>
                <a:latin typeface="Times New Roman" panose="02020603050405020304" pitchFamily="18" charset="0"/>
                <a:cs typeface="Times New Roman" panose="02020603050405020304" pitchFamily="18" charset="0"/>
              </a:rPr>
              <a:t>biznesmenləri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standart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davranış</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modelinin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zəifliyini</a:t>
            </a:r>
            <a:r>
              <a:rPr lang="en-US" dirty="0" smtClean="0">
                <a:solidFill>
                  <a:schemeClr val="bg1"/>
                </a:solidFill>
                <a:latin typeface="Times New Roman" panose="02020603050405020304" pitchFamily="18" charset="0"/>
                <a:cs typeface="Times New Roman" panose="02020603050405020304" pitchFamily="18" charset="0"/>
              </a:rPr>
              <a:t> hiss</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edərək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keyfiyyətinə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münasibətləri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modelinə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üstünlük</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verməyi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lazım</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bildilər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Burada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hissiyyatı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əsas</a:t>
            </a:r>
            <a:r>
              <a:rPr lang="en-US" dirty="0" smtClean="0">
                <a:solidFill>
                  <a:schemeClr val="bg1"/>
                </a:solidFill>
                <a:latin typeface="Times New Roman" panose="02020603050405020304" pitchFamily="18" charset="0"/>
                <a:cs typeface="Times New Roman" panose="02020603050405020304" pitchFamily="18" charset="0"/>
              </a:rPr>
              <a:t> etalon </a:t>
            </a:r>
            <a:r>
              <a:rPr lang="en-US" dirty="0" err="1" smtClean="0">
                <a:solidFill>
                  <a:schemeClr val="bg1"/>
                </a:solidFill>
                <a:latin typeface="Times New Roman" panose="02020603050405020304" pitchFamily="18" charset="0"/>
                <a:cs typeface="Times New Roman" panose="02020603050405020304" pitchFamily="18" charset="0"/>
              </a:rPr>
              <a:t>kimi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götürülür</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2858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321" y="2336873"/>
            <a:ext cx="7463015" cy="3599316"/>
          </a:xfrm>
        </p:spPr>
        <p:txBody>
          <a:bodyPr>
            <a:normAutofit fontScale="85000" lnSpcReduction="20000"/>
          </a:bodyPr>
          <a:lstStyle/>
          <a:p>
            <a:pPr marL="0" indent="0">
              <a:buNone/>
            </a:pPr>
            <a:r>
              <a:rPr lang="az-Latn-AZ" b="1" i="1" dirty="0">
                <a:solidFill>
                  <a:srgbClr val="002060"/>
                </a:solidFill>
                <a:latin typeface="Times New Roman" panose="02020603050405020304" pitchFamily="18" charset="0"/>
                <a:cs typeface="Times New Roman" panose="02020603050405020304" pitchFamily="18" charset="0"/>
              </a:rPr>
              <a:t>“İnsan-maştn” qarşılıqlı təsiriniin  aspektləri.</a:t>
            </a:r>
            <a:r>
              <a:rPr lang="az-Latn-AZ" b="1" i="1" dirty="0">
                <a:solidFill>
                  <a:srgbClr val="FF0000"/>
                </a:solidFill>
                <a:latin typeface="Times New Roman" panose="02020603050405020304" pitchFamily="18" charset="0"/>
                <a:cs typeface="Times New Roman" panose="02020603050405020304" pitchFamily="18" charset="0"/>
              </a:rPr>
              <a:t/>
            </a:r>
            <a:br>
              <a:rPr lang="az-Latn-AZ" b="1" i="1" dirty="0">
                <a:solidFill>
                  <a:srgbClr val="FF0000"/>
                </a:solidFill>
                <a:latin typeface="Times New Roman" panose="02020603050405020304" pitchFamily="18" charset="0"/>
                <a:cs typeface="Times New Roman" panose="02020603050405020304" pitchFamily="18" charset="0"/>
              </a:rPr>
            </a:br>
            <a:r>
              <a:rPr lang="az-Latn-AZ" b="1" i="1" dirty="0">
                <a:solidFill>
                  <a:schemeClr val="bg1"/>
                </a:solidFill>
                <a:latin typeface="Times New Roman" panose="02020603050405020304" pitchFamily="18" charset="0"/>
                <a:cs typeface="Times New Roman" panose="02020603050405020304" pitchFamily="18" charset="0"/>
              </a:rPr>
              <a:t>                      </a:t>
            </a:r>
            <a:r>
              <a:rPr lang="az-Latn-AZ" dirty="0">
                <a:solidFill>
                  <a:schemeClr val="bg1"/>
                </a:solidFill>
                <a:latin typeface="Times New Roman" panose="02020603050405020304" pitchFamily="18" charset="0"/>
                <a:cs typeface="Times New Roman" panose="02020603050405020304" pitchFamily="18" charset="0"/>
              </a:rPr>
              <a:t>2.1.  İstifadəçi və kompüter arasında informasiya qarşılıqlı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təsirin anlayışı.</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2.2.  İnsan-maşın qarşılıqlı təsirlərin psixoloji aspektləri.</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2.3.  İnsan-operatorun əsas psixoloji  xarakteristikaları. </a:t>
            </a:r>
            <a:r>
              <a:rPr lang="az-Latn-AZ" b="1" i="1" dirty="0">
                <a:solidFill>
                  <a:schemeClr val="bg1"/>
                </a:solidFill>
                <a:latin typeface="Times New Roman" panose="02020603050405020304" pitchFamily="18" charset="0"/>
                <a:cs typeface="Times New Roman" panose="02020603050405020304" pitchFamily="18" charset="0"/>
              </a:rPr>
              <a:t/>
            </a:r>
            <a:br>
              <a:rPr lang="az-Latn-AZ" b="1" i="1" dirty="0">
                <a:solidFill>
                  <a:schemeClr val="bg1"/>
                </a:solidFill>
                <a:latin typeface="Times New Roman" panose="02020603050405020304" pitchFamily="18" charset="0"/>
                <a:cs typeface="Times New Roman" panose="02020603050405020304" pitchFamily="18" charset="0"/>
              </a:rPr>
            </a:br>
            <a:r>
              <a:rPr lang="az-Latn-AZ" b="1" i="1" dirty="0">
                <a:solidFill>
                  <a:schemeClr val="bg1"/>
                </a:solidFill>
                <a:latin typeface="Times New Roman" panose="02020603050405020304" pitchFamily="18" charset="0"/>
                <a:cs typeface="Times New Roman" panose="02020603050405020304" pitchFamily="18" charset="0"/>
              </a:rPr>
              <a:t/>
            </a:r>
            <a:br>
              <a:rPr lang="az-Latn-AZ" b="1" i="1" dirty="0">
                <a:solidFill>
                  <a:schemeClr val="bg1"/>
                </a:solidFill>
                <a:latin typeface="Times New Roman" panose="02020603050405020304" pitchFamily="18" charset="0"/>
                <a:cs typeface="Times New Roman" panose="02020603050405020304" pitchFamily="18" charset="0"/>
              </a:rPr>
            </a:br>
            <a:r>
              <a:rPr lang="az-Latn-AZ" b="1" i="1" dirty="0">
                <a:solidFill>
                  <a:schemeClr val="bg1"/>
                </a:solidFill>
                <a:latin typeface="Times New Roman" panose="02020603050405020304" pitchFamily="18" charset="0"/>
                <a:cs typeface="Times New Roman" panose="02020603050405020304" pitchFamily="18" charset="0"/>
              </a:rPr>
              <a:t> </a:t>
            </a:r>
            <a:r>
              <a:rPr lang="az-Latn-AZ" b="1" i="1" dirty="0">
                <a:solidFill>
                  <a:srgbClr val="002060"/>
                </a:solidFill>
                <a:latin typeface="Times New Roman" panose="02020603050405020304" pitchFamily="18" charset="0"/>
                <a:cs typeface="Times New Roman" panose="02020603050405020304" pitchFamily="18" charset="0"/>
              </a:rPr>
              <a:t>2.1</a:t>
            </a:r>
            <a:r>
              <a:rPr lang="az-Latn-AZ" dirty="0">
                <a:solidFill>
                  <a:srgbClr val="002060"/>
                </a:solidFill>
                <a:latin typeface="Times New Roman" panose="02020603050405020304" pitchFamily="18" charset="0"/>
                <a:cs typeface="Times New Roman" panose="02020603050405020304" pitchFamily="18" charset="0"/>
              </a:rPr>
              <a:t>. </a:t>
            </a:r>
            <a:r>
              <a:rPr lang="az-Latn-AZ" b="1" i="1" dirty="0">
                <a:solidFill>
                  <a:srgbClr val="002060"/>
                </a:solidFill>
                <a:latin typeface="Times New Roman" panose="02020603050405020304" pitchFamily="18" charset="0"/>
                <a:cs typeface="Times New Roman" panose="02020603050405020304" pitchFamily="18" charset="0"/>
              </a:rPr>
              <a:t>İstifadəçi və kompüter arasında informasiya qarşılıqlı təsirin anlayışı.</a:t>
            </a:r>
            <a:br>
              <a:rPr lang="az-Latn-AZ" b="1" i="1" dirty="0">
                <a:solidFill>
                  <a:srgbClr val="002060"/>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İnsan-maşın interfeysı istifadəçi və kompüter arasında əlaqəni təmin edir -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 qoyulmuş məqsədi eldə etməsininə imkan verir, qoyulmuş məsələnin</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həllini uğurla tapılmasını təmin edir (tayınat).  </a:t>
            </a:r>
            <a:br>
              <a:rPr lang="az-Latn-AZ" dirty="0">
                <a:solidFill>
                  <a:schemeClr val="bg1"/>
                </a:solidFill>
                <a:latin typeface="Times New Roman" panose="02020603050405020304" pitchFamily="18" charset="0"/>
                <a:cs typeface="Times New Roman" panose="02020603050405020304" pitchFamily="18" charset="0"/>
              </a:rPr>
            </a:br>
            <a:r>
              <a:rPr lang="az-Latn-AZ" b="1" i="1" dirty="0">
                <a:solidFill>
                  <a:schemeClr val="bg1"/>
                </a:solidFill>
                <a:latin typeface="Times New Roman" panose="02020603050405020304" pitchFamily="18" charset="0"/>
                <a:cs typeface="Times New Roman" panose="02020603050405020304" pitchFamily="18" charset="0"/>
              </a:rPr>
              <a:t/>
            </a:r>
            <a:br>
              <a:rPr lang="az-Latn-AZ" b="1" i="1" dirty="0">
                <a:solidFill>
                  <a:schemeClr val="bg1"/>
                </a:solidFill>
                <a:latin typeface="Times New Roman" panose="02020603050405020304" pitchFamily="18" charset="0"/>
                <a:cs typeface="Times New Roman" panose="02020603050405020304" pitchFamily="18" charset="0"/>
              </a:rPr>
            </a:br>
            <a:endParaRPr lang="ru-RU"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50370" y="2966932"/>
            <a:ext cx="3510951" cy="2183921"/>
          </a:xfrm>
          <a:prstGeom prst="rect">
            <a:avLst/>
          </a:prstGeom>
        </p:spPr>
      </p:pic>
    </p:spTree>
    <p:extLst>
      <p:ext uri="{BB962C8B-B14F-4D97-AF65-F5344CB8AC3E}">
        <p14:creationId xmlns:p14="http://schemas.microsoft.com/office/powerpoint/2010/main" val="1598847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Biznesmenlər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başa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düşdülər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istehsal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amillərindən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kimi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insanla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maşını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sıraya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qoymaq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olmaz</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etmək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lazımdır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işçi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təşkilatı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üçün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faydalı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olduğunu</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kollektivin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ayrılmaz</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üzvü</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olduğunu</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smtClean="0">
                <a:solidFill>
                  <a:schemeClr val="bg1"/>
                </a:solidFill>
                <a:latin typeface="Times New Roman" panose="02020603050405020304" pitchFamily="18" charset="0"/>
                <a:cs typeface="Times New Roman" panose="02020603050405020304" pitchFamily="18" charset="0"/>
              </a:rPr>
              <a:t>hiss </a:t>
            </a:r>
            <a:r>
              <a:rPr lang="en-US" dirty="0" err="1" smtClean="0">
                <a:solidFill>
                  <a:schemeClr val="bg1"/>
                </a:solidFill>
                <a:latin typeface="Times New Roman" panose="02020603050405020304" pitchFamily="18" charset="0"/>
                <a:cs typeface="Times New Roman" panose="02020603050405020304" pitchFamily="18" charset="0"/>
              </a:rPr>
              <a:t>edə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bilsin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Belə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konsepsiyanın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məntiqi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nəticəsi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olaraq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həmin</a:t>
            </a:r>
            <a:r>
              <a:rPr lang="en-US" dirty="0" smtClean="0">
                <a:solidFill>
                  <a:schemeClr val="bg1"/>
                </a:solidFill>
                <a:latin typeface="Times New Roman" panose="02020603050405020304" pitchFamily="18" charset="0"/>
                <a:cs typeface="Times New Roman" panose="02020603050405020304" pitchFamily="18" charset="0"/>
              </a:rPr>
              <a:t> </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fikir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sonralar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Yaponiyada</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potensialı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modeli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geniş</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miqyasda</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tətbiq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edilməyə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başlandı</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853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solidFill>
                  <a:schemeClr val="bg1"/>
                </a:solidFill>
                <a:latin typeface="Times New Roman" panose="02020603050405020304" pitchFamily="18" charset="0"/>
                <a:cs typeface="Times New Roman" panose="02020603050405020304" pitchFamily="18" charset="0"/>
              </a:rPr>
              <a:t>Bu </a:t>
            </a:r>
            <a:r>
              <a:rPr lang="en-US" dirty="0" err="1" smtClean="0">
                <a:solidFill>
                  <a:schemeClr val="bg1"/>
                </a:solidFill>
                <a:latin typeface="Times New Roman" panose="02020603050405020304" pitchFamily="18" charset="0"/>
                <a:cs typeface="Times New Roman" panose="02020603050405020304" pitchFamily="18" charset="0"/>
              </a:rPr>
              <a:t>modelin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nəzəriyyənin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münasibətləri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nəzəriyyəsi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ilə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yaxınlığı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olsa</a:t>
            </a:r>
            <a:r>
              <a:rPr lang="en-US" dirty="0" smtClean="0">
                <a:solidFill>
                  <a:schemeClr val="bg1"/>
                </a:solidFill>
                <a:latin typeface="Times New Roman" panose="02020603050405020304" pitchFamily="18" charset="0"/>
                <a:cs typeface="Times New Roman" panose="02020603050405020304" pitchFamily="18" charset="0"/>
              </a:rPr>
              <a:t> da, </a:t>
            </a:r>
            <a:r>
              <a:rPr lang="en-US" dirty="0" err="1" smtClean="0">
                <a:solidFill>
                  <a:schemeClr val="bg1"/>
                </a:solidFill>
                <a:latin typeface="Times New Roman" panose="02020603050405020304" pitchFamily="18" charset="0"/>
                <a:cs typeface="Times New Roman" panose="02020603050405020304" pitchFamily="18" charset="0"/>
              </a:rPr>
              <a:t>fərqli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cəhəti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onun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sabitlik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yaratmaq</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səmərəli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fəaliyyət</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işçinin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yaradıcı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potensialından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maksimum</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istifadə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etmək</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özünüidarəetmə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özünənəzarət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məsələlərlə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sözlə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insan</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qabiliyyətinin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fəallaşdırılması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ilə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əlaqələndirilməsi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kollektiv</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davranışa</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üstünlük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verilməsidir</a:t>
            </a:r>
            <a:r>
              <a:rPr lang="en-US" dirty="0" smtClean="0">
                <a:solidFill>
                  <a:schemeClr val="bg1"/>
                </a:solidFill>
                <a:latin typeface="Times New Roman" panose="02020603050405020304" pitchFamily="18" charset="0"/>
                <a:cs typeface="Times New Roman" panose="02020603050405020304" pitchFamily="18" charset="0"/>
              </a:rPr>
              <a:t>.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67231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İşçi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idarə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edilməsinin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mühüm</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problemləri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aşağıdakılardır</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əməyin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çevik</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səmərəli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təşkili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təşkilatların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operativ</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strateji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funksiyaları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peşə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irəliləyişləri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motivləşdirmə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metodlarının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modellərinin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seçilməsi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menecment</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konsepsiyasının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təkmilləşdirilməsi</a:t>
            </a:r>
            <a:r>
              <a:rPr lang="en-US" dirty="0" smtClean="0">
                <a:solidFill>
                  <a:schemeClr val="bg1"/>
                </a:solidFill>
                <a:latin typeface="Times New Roman" panose="02020603050405020304" pitchFamily="18" charset="0"/>
                <a:cs typeface="Times New Roman" panose="02020603050405020304" pitchFamily="18" charset="0"/>
              </a:rPr>
              <a:t>;</a:t>
            </a: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şəxsi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keyfiyyətin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məhsulun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keyfiyyətinin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yüksəldilməsi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heyətə</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istehsal</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sisteminin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bir</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vacib</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ünsürü</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kimi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yanaşılması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firmadaxili</a:t>
            </a:r>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en-US" dirty="0" err="1" smtClean="0">
                <a:solidFill>
                  <a:schemeClr val="bg1"/>
                </a:solidFill>
                <a:latin typeface="Times New Roman" panose="02020603050405020304" pitchFamily="18" charset="0"/>
                <a:cs typeface="Times New Roman" panose="02020603050405020304" pitchFamily="18" charset="0"/>
              </a:rPr>
              <a:t>səmərəliliyin</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artırılması</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və</a:t>
            </a:r>
            <a:r>
              <a:rPr lang="en-US" dirty="0" smtClean="0">
                <a:solidFill>
                  <a:schemeClr val="bg1"/>
                </a:solidFill>
                <a:latin typeface="Times New Roman" panose="02020603050405020304" pitchFamily="18" charset="0"/>
                <a:cs typeface="Times New Roman" panose="02020603050405020304" pitchFamily="18" charset="0"/>
              </a:rPr>
              <a:t> s. </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235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0000"/>
                </a:solidFill>
              </a:rPr>
              <a:t>Diqqətinizə</a:t>
            </a:r>
            <a:r>
              <a:rPr lang="en-US" dirty="0">
                <a:solidFill>
                  <a:srgbClr val="FF0000"/>
                </a:solidFill>
              </a:rPr>
              <a:t> </a:t>
            </a:r>
            <a:r>
              <a:rPr lang="en-US" dirty="0" err="1">
                <a:solidFill>
                  <a:srgbClr val="FF0000"/>
                </a:solidFill>
              </a:rPr>
              <a:t>görə</a:t>
            </a:r>
            <a:r>
              <a:rPr lang="en-US" dirty="0">
                <a:solidFill>
                  <a:srgbClr val="FF0000"/>
                </a:solidFill>
              </a:rPr>
              <a:t> </a:t>
            </a:r>
            <a:r>
              <a:rPr lang="en-US" dirty="0" err="1">
                <a:solidFill>
                  <a:srgbClr val="FF0000"/>
                </a:solidFill>
              </a:rPr>
              <a:t>təşəkkürlər</a:t>
            </a:r>
            <a:r>
              <a:rPr lang="en-US" dirty="0"/>
              <a:t/>
            </a:r>
            <a:br>
              <a:rPr lang="en-US" dirty="0"/>
            </a:br>
            <a:endParaRPr lang="ru-RU" dirty="0"/>
          </a:p>
        </p:txBody>
      </p:sp>
    </p:spTree>
    <p:extLst>
      <p:ext uri="{BB962C8B-B14F-4D97-AF65-F5344CB8AC3E}">
        <p14:creationId xmlns:p14="http://schemas.microsoft.com/office/powerpoint/2010/main" val="1768364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az-Latn-AZ" b="1" i="1" dirty="0" smtClean="0">
                <a:solidFill>
                  <a:srgbClr val="0070C0"/>
                </a:solidFill>
                <a:latin typeface="Times New Roman" panose="02020603050405020304" pitchFamily="18" charset="0"/>
                <a:cs typeface="Times New Roman" panose="02020603050405020304" pitchFamily="18" charset="0"/>
              </a:rPr>
              <a:t>İnsan-maşın </a:t>
            </a:r>
            <a:r>
              <a:rPr lang="az-Latn-AZ" b="1" i="1" dirty="0">
                <a:solidFill>
                  <a:srgbClr val="0070C0"/>
                </a:solidFill>
                <a:latin typeface="Times New Roman" panose="02020603050405020304" pitchFamily="18" charset="0"/>
                <a:cs typeface="Times New Roman" panose="02020603050405020304" pitchFamily="18" charset="0"/>
              </a:rPr>
              <a:t>qarşılıqlı təsirlərin psixoloji </a:t>
            </a:r>
            <a:r>
              <a:rPr lang="az-Latn-AZ" b="1" i="1" dirty="0" smtClean="0">
                <a:solidFill>
                  <a:srgbClr val="0070C0"/>
                </a:solidFill>
                <a:latin typeface="Times New Roman" panose="02020603050405020304" pitchFamily="18" charset="0"/>
                <a:cs typeface="Times New Roman" panose="02020603050405020304" pitchFamily="18" charset="0"/>
              </a:rPr>
              <a:t>aspektləri</a:t>
            </a:r>
            <a:endParaRPr lang="en-US" b="1" i="1" dirty="0" smtClean="0">
              <a:solidFill>
                <a:srgbClr val="0070C0"/>
              </a:solidFill>
              <a:latin typeface="Times New Roman" panose="02020603050405020304" pitchFamily="18" charset="0"/>
              <a:cs typeface="Times New Roman" panose="02020603050405020304" pitchFamily="18" charset="0"/>
            </a:endParaRPr>
          </a:p>
          <a:p>
            <a:pPr marL="0" indent="0">
              <a:buNone/>
            </a:pPr>
            <a:r>
              <a:rPr lang="az-Latn-AZ" dirty="0">
                <a:latin typeface="Times New Roman" panose="02020603050405020304" pitchFamily="18" charset="0"/>
                <a:cs typeface="Times New Roman" panose="02020603050405020304" pitchFamily="18" charset="0"/>
              </a:rPr>
              <a:t/>
            </a:r>
            <a:br>
              <a:rPr lang="az-Latn-AZ" dirty="0">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a:t>
            </a:r>
            <a:r>
              <a:rPr lang="az-Latn-AZ" b="1" i="1" dirty="0">
                <a:solidFill>
                  <a:schemeClr val="bg1"/>
                </a:solidFill>
                <a:latin typeface="Times New Roman" panose="02020603050405020304" pitchFamily="18" charset="0"/>
                <a:cs typeface="Times New Roman" panose="02020603050405020304" pitchFamily="18" charset="0"/>
              </a:rPr>
              <a:t>  </a:t>
            </a:r>
            <a:r>
              <a:rPr lang="az-Latn-AZ" dirty="0">
                <a:solidFill>
                  <a:schemeClr val="bg1"/>
                </a:solidFill>
                <a:latin typeface="Times New Roman" panose="02020603050405020304" pitchFamily="18" charset="0"/>
                <a:cs typeface="Times New Roman" panose="02020603050405020304" pitchFamily="18" charset="0"/>
              </a:rPr>
              <a:t>İnsan-maşın qarşılıqlı təsirləri (</a:t>
            </a:r>
            <a:r>
              <a:rPr lang="az-Latn-AZ" b="1" i="1" dirty="0">
                <a:solidFill>
                  <a:schemeClr val="bg1"/>
                </a:solidFill>
                <a:latin typeface="Times New Roman" panose="02020603050405020304" pitchFamily="18" charset="0"/>
                <a:cs typeface="Times New Roman" panose="02020603050405020304" pitchFamily="18" charset="0"/>
              </a:rPr>
              <a:t>HCI</a:t>
            </a:r>
            <a:r>
              <a:rPr lang="az-Latn-AZ" dirty="0">
                <a:solidFill>
                  <a:schemeClr val="bg1"/>
                </a:solidFill>
                <a:latin typeface="Times New Roman" panose="02020603050405020304" pitchFamily="18" charset="0"/>
                <a:cs typeface="Times New Roman" panose="02020603050405020304" pitchFamily="18" charset="0"/>
              </a:rPr>
              <a:t> – </a:t>
            </a:r>
            <a:r>
              <a:rPr lang="az-Latn-AZ" b="1" i="1" dirty="0">
                <a:solidFill>
                  <a:schemeClr val="bg1"/>
                </a:solidFill>
                <a:latin typeface="Times New Roman" panose="02020603050405020304" pitchFamily="18" charset="0"/>
                <a:cs typeface="Times New Roman" panose="02020603050405020304" pitchFamily="18" charset="0"/>
              </a:rPr>
              <a:t>Human-Computer Interaction</a:t>
            </a:r>
            <a:r>
              <a:rPr lang="az-Latn-AZ" dirty="0">
                <a:solidFill>
                  <a:schemeClr val="bg1"/>
                </a:solidFill>
                <a:latin typeface="Times New Roman" panose="02020603050405020304" pitchFamily="18" charset="0"/>
                <a:cs typeface="Times New Roman" panose="02020603050405020304" pitchFamily="18" charset="0"/>
              </a:rPr>
              <a:t>) bir  elmdir, hansı ki  öyrənir, necə insanlar kompüter sistemləri istifadə edərkən,  qarşısında qoyulmuş məsələləri  həl edirlər. </a:t>
            </a:r>
            <a:r>
              <a:rPr lang="az-Latn-AZ" b="1" i="1" dirty="0">
                <a:solidFill>
                  <a:schemeClr val="bg1"/>
                </a:solidFill>
                <a:latin typeface="Times New Roman" panose="02020603050405020304" pitchFamily="18" charset="0"/>
                <a:cs typeface="Times New Roman" panose="02020603050405020304" pitchFamily="18" charset="0"/>
              </a:rPr>
              <a:t>HCI</a:t>
            </a:r>
            <a:r>
              <a:rPr lang="az-Latn-AZ" dirty="0">
                <a:solidFill>
                  <a:schemeClr val="bg1"/>
                </a:solidFill>
                <a:latin typeface="Times New Roman" panose="02020603050405020304" pitchFamily="18" charset="0"/>
                <a:cs typeface="Times New Roman" panose="02020603050405020304" pitchFamily="18" charset="0"/>
              </a:rPr>
              <a:t>  bizi kompüter və insanın haqqında bilikləri təmin edir. Bu biliklər kompüter və insanın arasında qarşılıqlı əlaqələri daha effektivli və daha rahat olmasına kömək edirlər. </a:t>
            </a:r>
            <a:br>
              <a:rPr lang="az-Latn-AZ" dirty="0">
                <a:solidFill>
                  <a:schemeClr val="bg1"/>
                </a:solidFill>
                <a:latin typeface="Times New Roman" panose="02020603050405020304" pitchFamily="18" charset="0"/>
                <a:cs typeface="Times New Roman" panose="02020603050405020304" pitchFamily="18" charset="0"/>
              </a:rPr>
            </a:br>
            <a:r>
              <a:rPr lang="az-Latn-AZ" b="1" i="1" dirty="0">
                <a:solidFill>
                  <a:schemeClr val="bg1"/>
                </a:solidFill>
                <a:latin typeface="Times New Roman" panose="02020603050405020304" pitchFamily="18" charset="0"/>
                <a:cs typeface="Times New Roman" panose="02020603050405020304" pitchFamily="18" charset="0"/>
              </a:rPr>
              <a:t>HCI</a:t>
            </a:r>
            <a:r>
              <a:rPr lang="az-Latn-AZ" dirty="0">
                <a:solidFill>
                  <a:schemeClr val="bg1"/>
                </a:solidFill>
                <a:latin typeface="Times New Roman" panose="02020603050405020304" pitchFamily="18" charset="0"/>
                <a:cs typeface="Times New Roman" panose="02020603050405020304" pitchFamily="18" charset="0"/>
              </a:rPr>
              <a:t>  bir necə müxtəlif fənnlərdən ibarətdir: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a:t>
            </a:r>
            <a:r>
              <a:rPr lang="az-Latn-AZ" b="1" i="1" dirty="0">
                <a:solidFill>
                  <a:schemeClr val="bg1"/>
                </a:solidFill>
                <a:latin typeface="Times New Roman" panose="02020603050405020304" pitchFamily="18" charset="0"/>
                <a:cs typeface="Times New Roman" panose="02020603050405020304" pitchFamily="18" charset="0"/>
              </a:rPr>
              <a:t> </a:t>
            </a:r>
            <a:r>
              <a:rPr lang="az-Latn-AZ" dirty="0">
                <a:solidFill>
                  <a:schemeClr val="bg1"/>
                </a:solidFill>
                <a:latin typeface="Times New Roman" panose="02020603050405020304" pitchFamily="18" charset="0"/>
                <a:cs typeface="Times New Roman" panose="02020603050405020304" pitchFamily="18" charset="0"/>
              </a:rPr>
              <a:t>Erqonomika;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a:t>
            </a:r>
            <a:r>
              <a:rPr lang="az-Latn-AZ" b="1" i="1" dirty="0">
                <a:solidFill>
                  <a:schemeClr val="bg1"/>
                </a:solidFill>
                <a:latin typeface="Times New Roman" panose="02020603050405020304" pitchFamily="18" charset="0"/>
                <a:cs typeface="Times New Roman" panose="02020603050405020304" pitchFamily="18" charset="0"/>
              </a:rPr>
              <a:t> </a:t>
            </a:r>
            <a:r>
              <a:rPr lang="az-Latn-AZ" dirty="0">
                <a:solidFill>
                  <a:schemeClr val="bg1"/>
                </a:solidFill>
                <a:latin typeface="Times New Roman" panose="02020603050405020304" pitchFamily="18" charset="0"/>
                <a:cs typeface="Times New Roman" panose="02020603050405020304" pitchFamily="18" charset="0"/>
              </a:rPr>
              <a:t>İnformatika;</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Süni intellekt;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Linqvistika;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Psixologiya;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Sosiologiya;</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Proqram təminatın işlənməsin əsasları;</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Dizayn.</a:t>
            </a:r>
            <a:br>
              <a:rPr lang="az-Latn-AZ" dirty="0">
                <a:solidFill>
                  <a:schemeClr val="bg1"/>
                </a:solidFill>
                <a:latin typeface="Times New Roman" panose="02020603050405020304" pitchFamily="18" charset="0"/>
                <a:cs typeface="Times New Roman" panose="02020603050405020304" pitchFamily="18" charset="0"/>
              </a:rPr>
            </a:br>
            <a:endParaRPr lang="ru-RU"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960852" y="3933645"/>
            <a:ext cx="5167224" cy="2493034"/>
          </a:xfrm>
          <a:prstGeom prst="rect">
            <a:avLst/>
          </a:prstGeom>
        </p:spPr>
      </p:pic>
    </p:spTree>
    <p:extLst>
      <p:ext uri="{BB962C8B-B14F-4D97-AF65-F5344CB8AC3E}">
        <p14:creationId xmlns:p14="http://schemas.microsoft.com/office/powerpoint/2010/main" val="243834518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az-Latn-AZ" dirty="0" smtClean="0">
                <a:solidFill>
                  <a:schemeClr val="bg1"/>
                </a:solidFill>
                <a:latin typeface="Times New Roman" panose="02020603050405020304" pitchFamily="18" charset="0"/>
                <a:cs typeface="Times New Roman" panose="02020603050405020304" pitchFamily="18" charset="0"/>
              </a:rPr>
              <a:t>Yəni </a:t>
            </a:r>
            <a:r>
              <a:rPr lang="az-Latn-AZ" dirty="0">
                <a:solidFill>
                  <a:schemeClr val="bg1"/>
                </a:solidFill>
                <a:latin typeface="Times New Roman" panose="02020603050405020304" pitchFamily="18" charset="0"/>
                <a:cs typeface="Times New Roman" panose="02020603050405020304" pitchFamily="18" charset="0"/>
              </a:rPr>
              <a:t>düz, yaxşı, rahat  insan və maşın arasında interfeys yaradmaq üçün mü – həndis heç olmasa qeyd olunmuş fənnlərdən haqqında ən əsaslı məlumatı olma-lıdır.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İnsan-maşın sistemində  (</a:t>
            </a:r>
            <a:r>
              <a:rPr lang="az-Latn-AZ" b="1" i="1" dirty="0">
                <a:solidFill>
                  <a:schemeClr val="bg1"/>
                </a:solidFill>
                <a:latin typeface="Times New Roman" panose="02020603050405020304" pitchFamily="18" charset="0"/>
                <a:cs typeface="Times New Roman" panose="02020603050405020304" pitchFamily="18" charset="0"/>
              </a:rPr>
              <a:t>İMS</a:t>
            </a:r>
            <a:r>
              <a:rPr lang="az-Latn-AZ" dirty="0">
                <a:solidFill>
                  <a:schemeClr val="bg1"/>
                </a:solidFill>
                <a:latin typeface="Times New Roman" panose="02020603050405020304" pitchFamily="18" charset="0"/>
                <a:cs typeface="Times New Roman" panose="02020603050405020304" pitchFamily="18" charset="0"/>
              </a:rPr>
              <a:t>) insan ən vacıb manqadır və onun psixoloji xarak – teristikalardan, davranışdan  </a:t>
            </a:r>
            <a:r>
              <a:rPr lang="az-Latn-AZ" b="1" i="1" dirty="0">
                <a:solidFill>
                  <a:schemeClr val="bg1"/>
                </a:solidFill>
                <a:latin typeface="Times New Roman" panose="02020603050405020304" pitchFamily="18" charset="0"/>
                <a:cs typeface="Times New Roman" panose="02020603050405020304" pitchFamily="18" charset="0"/>
              </a:rPr>
              <a:t>İMS</a:t>
            </a:r>
            <a:r>
              <a:rPr lang="az-Latn-AZ" dirty="0">
                <a:solidFill>
                  <a:schemeClr val="bg1"/>
                </a:solidFill>
                <a:latin typeface="Times New Roman" panose="02020603050405020304" pitchFamily="18" charset="0"/>
                <a:cs typeface="Times New Roman" panose="02020603050405020304" pitchFamily="18" charset="0"/>
              </a:rPr>
              <a:t>- in iş effektifliyi çox asılıdır. Bu baxımdan</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həmin sistemdə operatorunun işinə baxaq.</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Operatorun fəaliyyəti bir neçə xüsusiyyətlərdən ibarətdir</a:t>
            </a:r>
            <a:endParaRPr lang="ru-RU"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38586" y="4382668"/>
            <a:ext cx="2857500" cy="1819275"/>
          </a:xfrm>
          <a:prstGeom prst="rect">
            <a:avLst/>
          </a:prstGeom>
        </p:spPr>
      </p:pic>
    </p:spTree>
    <p:extLst>
      <p:ext uri="{BB962C8B-B14F-4D97-AF65-F5344CB8AC3E}">
        <p14:creationId xmlns:p14="http://schemas.microsoft.com/office/powerpoint/2010/main" val="44107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541" y="2044459"/>
            <a:ext cx="10515600" cy="4089371"/>
          </a:xfrm>
        </p:spPr>
        <p:txBody>
          <a:bodyPr>
            <a:normAutofit fontScale="85000" lnSpcReduction="20000"/>
          </a:bodyPr>
          <a:lstStyle/>
          <a:p>
            <a:endParaRPr lang="en-US"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pPr marL="0" indent="0">
              <a:buNone/>
            </a:pPr>
            <a:r>
              <a:rPr lang="az-Latn-AZ" dirty="0">
                <a:solidFill>
                  <a:schemeClr val="bg1"/>
                </a:solidFill>
                <a:latin typeface="Times New Roman" panose="02020603050405020304" pitchFamily="18" charset="0"/>
                <a:cs typeface="Times New Roman" panose="02020603050405020304" pitchFamily="18" charset="0"/>
              </a:rPr>
              <a:t>1. Texnikanın inkişaf ilə bağlı obyektlərin (və onların parametləri) sayı artır,</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hansıları idarə etmək lazımdır.  </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az-Latn-AZ" dirty="0" smtClean="0">
                <a:solidFill>
                  <a:schemeClr val="bg1"/>
                </a:solidFill>
                <a:latin typeface="Times New Roman" panose="02020603050405020304" pitchFamily="18" charset="0"/>
                <a:cs typeface="Times New Roman" panose="02020603050405020304" pitchFamily="18" charset="0"/>
              </a:rPr>
              <a:t>2</a:t>
            </a:r>
            <a:r>
              <a:rPr lang="az-Latn-AZ" dirty="0">
                <a:solidFill>
                  <a:schemeClr val="bg1"/>
                </a:solidFill>
                <a:latin typeface="Times New Roman" panose="02020603050405020304" pitchFamily="18" charset="0"/>
                <a:cs typeface="Times New Roman" panose="02020603050405020304" pitchFamily="18" charset="0"/>
              </a:rPr>
              <a:t>. Distansiyalı idarəetmə sistemləri inkişaf edirlər. İnsan daha çox idarəedilən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obyektlərdən uzaqlaşır. O onların dinamik vəziyyət haqqında  verilənlərin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birbaşa nəzarət  etməsindən yox,  real sənaye obyektlərin imitasiya edən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informasiyanı əksetdirən qurğuların siqnalların qavrayış əsasında fikir söylə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yir.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3. Sənaye proseslərin mürəkkəbliyin və sürətinin  artması  operatorun hərəkətlər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dıqiqliyinə, həllərin qəbul etmə sürıti  birbaşa artırılmış tələbləri gətirib çıxardır.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Operatorun hərəkətlərinə görə onun məsuliyyəti heyli artır  -  onun yalnış hə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kətləri “insan-maşın” sisteminə böyük  ziyan gətirə bilər.  Ona görə opera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torun işi müasir insan – maşın komplekslərdə insanın zinir-psixik fəaliyyətinə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yükun heyli artması ilə xarakterizə olunur. Bununla bağlı əsas kriteri burada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əməyin fiziki ağırlığı ilə yox, onun zinir-psixik gərginliyi ilə bağlıdır.        </a:t>
            </a:r>
            <a:endParaRPr lang="ru-RU"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5" name="Picture 4"/>
          <p:cNvPicPr>
            <a:picLocks noChangeAspect="1"/>
          </p:cNvPicPr>
          <p:nvPr/>
        </p:nvPicPr>
        <p:blipFill>
          <a:blip r:embed="rId2"/>
          <a:stretch>
            <a:fillRect/>
          </a:stretch>
        </p:blipFill>
        <p:spPr>
          <a:xfrm>
            <a:off x="9135374" y="2863968"/>
            <a:ext cx="2893332" cy="2725949"/>
          </a:xfrm>
          <a:prstGeom prst="rect">
            <a:avLst/>
          </a:prstGeom>
        </p:spPr>
      </p:pic>
    </p:spTree>
    <p:extLst>
      <p:ext uri="{BB962C8B-B14F-4D97-AF65-F5344CB8AC3E}">
        <p14:creationId xmlns:p14="http://schemas.microsoft.com/office/powerpoint/2010/main" val="41997520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az-Latn-AZ" dirty="0">
                <a:solidFill>
                  <a:schemeClr val="bg1"/>
                </a:solidFill>
                <a:latin typeface="Times New Roman" panose="02020603050405020304" pitchFamily="18" charset="0"/>
                <a:cs typeface="Times New Roman" panose="02020603050405020304" pitchFamily="18" charset="0"/>
              </a:rPr>
              <a:t>3. Sənaye proseslərin mürəkkəbliyin və sürətinin  artması  operatorun hərəkətlər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dıqiqliyinə, həllərin qəbul etmə sürıti  birbaşa artırılmış tələbləri gətirib çıxardır.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Operatorun hərəkətlərinə görə onun məsuliyyəti heyli artır  -  onun yalnış hə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kətləri “insan-maşın” sisteminə böyük  ziyan gətirə bilər.  Ona görə opera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torun işi müasir insan – maşın komplekslərdə insanın zinir-psixik fəaliyyətinə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yükun heyli artması ilə xarakterizə olunur. Bununla bağlı əsas kriteri burada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əməyin fiziki ağırlığı ilə yox, onun zinir-psixik gərginliyi ilə bağlıdır.        </a:t>
            </a:r>
            <a:endParaRPr lang="ru-RU" dirty="0">
              <a:solidFill>
                <a:schemeClr val="bg1"/>
              </a:solidFill>
              <a:latin typeface="Times New Roman" panose="02020603050405020304" pitchFamily="18" charset="0"/>
              <a:cs typeface="Times New Roman" panose="02020603050405020304" pitchFamily="18" charset="0"/>
            </a:endParaRPr>
          </a:p>
          <a:p>
            <a:pPr marL="0" indent="0">
              <a:buNone/>
            </a:pPr>
            <a:r>
              <a:rPr lang="az-Latn-AZ" dirty="0">
                <a:solidFill>
                  <a:schemeClr val="bg1"/>
                </a:solidFill>
                <a:latin typeface="Times New Roman" panose="02020603050405020304" pitchFamily="18" charset="0"/>
                <a:cs typeface="Times New Roman" panose="02020603050405020304" pitchFamily="18" charset="0"/>
              </a:rPr>
              <a:t>4. Müasir sənaye şərayitində insanın iş şərayiti dəyişilır. </a:t>
            </a:r>
            <a:endParaRPr lang="ru-RU" dirty="0">
              <a:solidFill>
                <a:schemeClr val="bg1"/>
              </a:solidFill>
              <a:latin typeface="Times New Roman" panose="02020603050405020304" pitchFamily="18" charset="0"/>
              <a:cs typeface="Times New Roman" panose="02020603050405020304" pitchFamily="18" charset="0"/>
            </a:endParaRPr>
          </a:p>
          <a:p>
            <a:pPr marL="0" indent="0">
              <a:buNone/>
            </a:pPr>
            <a:r>
              <a:rPr lang="az-Latn-AZ" dirty="0" smtClean="0">
                <a:solidFill>
                  <a:schemeClr val="bg1"/>
                </a:solidFill>
                <a:latin typeface="Times New Roman" panose="02020603050405020304" pitchFamily="18" charset="0"/>
                <a:cs typeface="Times New Roman" panose="02020603050405020304" pitchFamily="18" charset="0"/>
              </a:rPr>
              <a:t>   </a:t>
            </a:r>
            <a:r>
              <a:rPr lang="az-Latn-AZ" dirty="0">
                <a:solidFill>
                  <a:schemeClr val="bg1"/>
                </a:solidFill>
                <a:latin typeface="Times New Roman" panose="02020603050405020304" pitchFamily="18" charset="0"/>
                <a:cs typeface="Times New Roman" panose="02020603050405020304" pitchFamily="18" charset="0"/>
              </a:rPr>
              <a:t>Operatorun bəzi fəaliyyəti hərəkət aktivliyin məhdudliyyəti ilə  xarakterizə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olunur. Bəzi hallarda operator öz işini  tanış sosyal mühitdən ayırmış şəra-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yitində, cıhazların və indikatorların arasında  yerinə yetirməlidir. Və əgər bu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qurğular operatorunun psixofiziki xüsusiyyətləri nəzərə  alınmadan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layihələndirmişlər sə, yahud ona yalnış ya təhrif olunmuş informasiya verilirsə,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onda meydana çıxır hadisə, hansı ki insan və cıhaz arasında “konflikt” yaradır</a:t>
            </a:r>
            <a:endParaRPr lang="ru-RU"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212444" y="2975338"/>
            <a:ext cx="2466975" cy="1847850"/>
          </a:xfrm>
          <a:prstGeom prst="rect">
            <a:avLst/>
          </a:prstGeom>
        </p:spPr>
      </p:pic>
    </p:spTree>
    <p:extLst>
      <p:ext uri="{BB962C8B-B14F-4D97-AF65-F5344CB8AC3E}">
        <p14:creationId xmlns:p14="http://schemas.microsoft.com/office/powerpoint/2010/main" val="987944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321" y="2336873"/>
            <a:ext cx="7274959" cy="3599316"/>
          </a:xfrm>
        </p:spPr>
        <p:txBody>
          <a:bodyPr>
            <a:normAutofit fontScale="92500" lnSpcReduction="20000"/>
          </a:bodyPr>
          <a:lstStyle/>
          <a:p>
            <a:pPr marL="0" indent="0">
              <a:buNone/>
            </a:pPr>
            <a:r>
              <a:rPr lang="az-Latn-AZ" dirty="0">
                <a:solidFill>
                  <a:schemeClr val="bg1"/>
                </a:solidFill>
                <a:latin typeface="Times New Roman" panose="02020603050405020304" pitchFamily="18" charset="0"/>
                <a:cs typeface="Times New Roman" panose="02020603050405020304" pitchFamily="18" charset="0"/>
              </a:rPr>
              <a:t>5. Sənaye proseslərin  avtomatlaşdırılma dərəcənin artması operatorlardan təcili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hərəkətlərə yüksək hazırlığı tələb edir. Prosesin normal gedişi halda opera-</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torunun əsas funksiyası  onun gedişi haqqında nəzərət və müşahidə etməsidir.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Pozulmalar baş vursa operator monoton işdən aktiv hərəkətlərə keçməlidir </a:t>
            </a:r>
            <a:r>
              <a:rPr lang="az-Latn-AZ" dirty="0" smtClean="0">
                <a:solidFill>
                  <a:schemeClr val="bg1"/>
                </a:solidFill>
                <a:latin typeface="Times New Roman" panose="02020603050405020304" pitchFamily="18" charset="0"/>
                <a:cs typeface="Times New Roman" panose="02020603050405020304" pitchFamily="18" charset="0"/>
              </a:rPr>
              <a:t>və  tezliklə </a:t>
            </a:r>
            <a:r>
              <a:rPr lang="az-Latn-AZ" dirty="0">
                <a:solidFill>
                  <a:schemeClr val="bg1"/>
                </a:solidFill>
                <a:latin typeface="Times New Roman" panose="02020603050405020304" pitchFamily="18" charset="0"/>
                <a:cs typeface="Times New Roman" panose="02020603050405020304" pitchFamily="18" charset="0"/>
              </a:rPr>
              <a:t>onları aradan götürməlidir. Bu arada operator kiçik vaxt arasında çox</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sayda informasiyanı qəbul etməli və düz həllini reallaşdırmalı. Bu sensor,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emosional və intellektual həddindən artıq yükləməsinə gətirib çıxardır.  </a:t>
            </a:r>
            <a:br>
              <a:rPr lang="az-Latn-AZ" dirty="0">
                <a:solidFill>
                  <a:schemeClr val="bg1"/>
                </a:solidFill>
                <a:latin typeface="Times New Roman" panose="02020603050405020304" pitchFamily="18" charset="0"/>
                <a:cs typeface="Times New Roman" panose="02020603050405020304" pitchFamily="18" charset="0"/>
              </a:rPr>
            </a:br>
            <a:endParaRPr lang="ru-RU"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955280" y="2960184"/>
            <a:ext cx="4077917" cy="2813599"/>
          </a:xfrm>
          <a:prstGeom prst="rect">
            <a:avLst/>
          </a:prstGeom>
        </p:spPr>
      </p:pic>
    </p:spTree>
    <p:extLst>
      <p:ext uri="{BB962C8B-B14F-4D97-AF65-F5344CB8AC3E}">
        <p14:creationId xmlns:p14="http://schemas.microsoft.com/office/powerpoint/2010/main" val="33618212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0" indent="0">
              <a:buNone/>
            </a:pPr>
            <a:r>
              <a:rPr lang="az-Latn-AZ" dirty="0">
                <a:solidFill>
                  <a:schemeClr val="bg1"/>
                </a:solidFill>
                <a:latin typeface="Times New Roman" panose="02020603050405020304" pitchFamily="18" charset="0"/>
                <a:cs typeface="Times New Roman" panose="02020603050405020304" pitchFamily="18" charset="0"/>
              </a:rPr>
              <a:t>5. Sənaye proseslərin  avtomatlaşdırılma dərəcənin artması operatorlardan təcili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hərəkətlərə yüksək hazırlığı tələb edir. Prosesin normal gedişi halda opera-</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torunun əsas funksiyası  onun gedişi haqqında nəzərət və müşahidə etməsidir.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Pozulmalar baş vursa operator monoton işdən aktiv hərəkətlərə </a:t>
            </a:r>
            <a:r>
              <a:rPr lang="az-Latn-AZ" dirty="0" smtClean="0">
                <a:solidFill>
                  <a:schemeClr val="bg1"/>
                </a:solidFill>
                <a:latin typeface="Times New Roman" panose="02020603050405020304" pitchFamily="18" charset="0"/>
                <a:cs typeface="Times New Roman" panose="02020603050405020304" pitchFamily="18" charset="0"/>
              </a:rPr>
              <a:t>keçməlidirvə</a:t>
            </a:r>
            <a:r>
              <a:rPr lang="az-Latn-AZ" dirty="0">
                <a:solidFill>
                  <a:schemeClr val="bg1"/>
                </a:solidFill>
                <a:latin typeface="Times New Roman" panose="02020603050405020304" pitchFamily="18" charset="0"/>
                <a:cs typeface="Times New Roman" panose="02020603050405020304" pitchFamily="18" charset="0"/>
              </a:rP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tezliklə onları aradan götürməlidir. Bu arada operator kiçik vaxt arasında çox</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sayda informasiyanı qəbul etməli və düz həllini reallaşdırmalı. Bu sensor, </a:t>
            </a:r>
            <a:br>
              <a:rPr lang="az-Latn-AZ" dirty="0">
                <a:solidFill>
                  <a:schemeClr val="bg1"/>
                </a:solidFill>
                <a:latin typeface="Times New Roman" panose="02020603050405020304" pitchFamily="18" charset="0"/>
                <a:cs typeface="Times New Roman" panose="02020603050405020304" pitchFamily="18" charset="0"/>
              </a:rPr>
            </a:br>
            <a:r>
              <a:rPr lang="az-Latn-AZ" dirty="0">
                <a:solidFill>
                  <a:schemeClr val="bg1"/>
                </a:solidFill>
                <a:latin typeface="Times New Roman" panose="02020603050405020304" pitchFamily="18" charset="0"/>
                <a:cs typeface="Times New Roman" panose="02020603050405020304" pitchFamily="18" charset="0"/>
              </a:rPr>
              <a:t>    emosional və intellektual həddindən artıq yükləməsinə gətirib çıxardır.  </a:t>
            </a:r>
            <a:br>
              <a:rPr lang="az-Latn-AZ" dirty="0">
                <a:solidFill>
                  <a:schemeClr val="bg1"/>
                </a:solidFill>
                <a:latin typeface="Times New Roman" panose="02020603050405020304" pitchFamily="18" charset="0"/>
                <a:cs typeface="Times New Roman" panose="02020603050405020304" pitchFamily="18" charset="0"/>
              </a:rPr>
            </a:br>
            <a:endParaRPr lang="ru-RU"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265714" y="4712697"/>
            <a:ext cx="4741817" cy="1847850"/>
          </a:xfrm>
          <a:prstGeom prst="rect">
            <a:avLst/>
          </a:prstGeom>
        </p:spPr>
      </p:pic>
    </p:spTree>
    <p:extLst>
      <p:ext uri="{BB962C8B-B14F-4D97-AF65-F5344CB8AC3E}">
        <p14:creationId xmlns:p14="http://schemas.microsoft.com/office/powerpoint/2010/main" val="41920087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6982" y="2044460"/>
            <a:ext cx="7953554" cy="4832092"/>
          </a:xfrm>
          <a:prstGeom prst="rect">
            <a:avLst/>
          </a:prstGeom>
        </p:spPr>
        <p:txBody>
          <a:bodyPr wrap="square">
            <a:spAutoFit/>
          </a:bodyPr>
          <a:lstStyle/>
          <a:p>
            <a:r>
              <a:rPr lang="az-Latn-AZ" sz="1400" dirty="0"/>
              <a:t> </a:t>
            </a:r>
            <a:r>
              <a:rPr lang="az-Latn-AZ" sz="1400" dirty="0">
                <a:solidFill>
                  <a:schemeClr val="bg1"/>
                </a:solidFill>
                <a:latin typeface="Times New Roman" panose="02020603050405020304" pitchFamily="18" charset="0"/>
                <a:cs typeface="Times New Roman" panose="02020603050405020304" pitchFamily="18" charset="0"/>
              </a:rPr>
              <a:t>Lazımi hərəkətlər haqqında həlli informasiyanın qiymətləndirməsi və ana -</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liz keçərməsi əsasında qəbul olunur,  həmcinin başqa məlum olan məqsədlərin və sistemin iş şərait haqqında  informasiyanının  əsasında, hərəkətlərin mümkün olan üsulların , düz və yalnış həlliərin nəticələri görə və s. əsasında qəbul olu-nur.    </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                 4. Qəbul olunan həllinin realaşdırılması. </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      İnsan daxildən gələn informasiyanı öz hiss orqanları ilə qəbul edir. Düz, yaxşı  “insan-maşın” sistemləri layihələndirmək üçün həmin insan orqanların</a:t>
            </a:r>
            <a:endParaRPr lang="ru-RU" sz="1400" dirty="0">
              <a:solidFill>
                <a:schemeClr val="bg1"/>
              </a:solidFill>
              <a:latin typeface="Times New Roman" panose="02020603050405020304" pitchFamily="18" charset="0"/>
              <a:cs typeface="Times New Roman" panose="02020603050405020304" pitchFamily="18" charset="0"/>
            </a:endParaRPr>
          </a:p>
          <a:p>
            <a:r>
              <a:rPr lang="az-Latn-AZ" sz="1400" dirty="0">
                <a:solidFill>
                  <a:schemeClr val="bg1"/>
                </a:solidFill>
                <a:latin typeface="Times New Roman" panose="02020603050405020304" pitchFamily="18" charset="0"/>
                <a:cs typeface="Times New Roman" panose="02020603050405020304" pitchFamily="18" charset="0"/>
              </a:rPr>
              <a:t>xarakteristikaları bilmək lazımdır.  Bu xarakteristikaların haqqında mühazirə -də aşığıdaki bəndlərdə dərc olunur.  Həmin hisslər bir neçə insanın qəbuletmə sistemlərdən ibarətdir: görmə apparat sistemi, eşitmə apparat sistemi, iyibilmə</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apparat sistemi, taktil (toxunulmaqla duyuları) sistemi və sair. </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 İnsan və maşın arasında qarşılıqlı təsirin ən sadə modeli belədir(şək. 2.1).</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        Burada bir avtomatlaşdırılmış idarəedici sistem (AİS) təqdim edilir. </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  İdarıedici obyektən (maşından) insana gələn informasiya (burada onu qrafiki</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əksetdirən vəsaitlər, misal üşün, kompüter monitoru təqdim edir) insanın gör – mə və eşitmə sistem ilə qəbul olunur və çevirilmiş sinir sisteminin siqnallara insanın beyinin müəyyən hissəsinə daxil olunur. Həmin beyinin hissəsi opera –tiv yaddaş qurğusu kimi rolu oynayır. İnsanın beyinin  başqa hissəsində uyğun tipli obraz saxlanılır (həmin obraz əvvədən ora daxil olunmuşdur və baxılan obyektlə bağlıdır). İnsan daxil olunmuş informasiyanı və onda olan obraz ila muqaisə edir və bu əməliyyət nəticəsində lazımi qərar qəbul edir. Qəbul edən qərarı idarəedici təsirlərə çevirir - əl, ya ayağ  hərəkətinə, yada səs (və sözlə)</a:t>
            </a:r>
            <a:br>
              <a:rPr lang="az-Latn-AZ" sz="1400" dirty="0">
                <a:solidFill>
                  <a:schemeClr val="bg1"/>
                </a:solidFill>
                <a:latin typeface="Times New Roman" panose="02020603050405020304" pitchFamily="18" charset="0"/>
                <a:cs typeface="Times New Roman" panose="02020603050405020304" pitchFamily="18" charset="0"/>
              </a:rPr>
            </a:br>
            <a:r>
              <a:rPr lang="az-Latn-AZ" sz="1400" dirty="0">
                <a:solidFill>
                  <a:schemeClr val="bg1"/>
                </a:solidFill>
                <a:latin typeface="Times New Roman" panose="02020603050405020304" pitchFamily="18" charset="0"/>
                <a:cs typeface="Times New Roman" panose="02020603050405020304" pitchFamily="18" charset="0"/>
              </a:rPr>
              <a:t>ilə əmr edir. </a:t>
            </a:r>
            <a:r>
              <a:rPr lang="az-Latn-AZ" sz="1400" dirty="0"/>
              <a:t/>
            </a:r>
            <a:br>
              <a:rPr lang="az-Latn-AZ" sz="1400" dirty="0"/>
            </a:br>
            <a:r>
              <a:rPr lang="az-Latn-AZ" sz="1400" dirty="0"/>
              <a:t>    </a:t>
            </a:r>
            <a:endParaRPr lang="ru-RU" sz="1400" dirty="0"/>
          </a:p>
        </p:txBody>
      </p:sp>
    </p:spTree>
    <p:extLst>
      <p:ext uri="{BB962C8B-B14F-4D97-AF65-F5344CB8AC3E}">
        <p14:creationId xmlns:p14="http://schemas.microsoft.com/office/powerpoint/2010/main" val="1166047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154</TotalTime>
  <Words>983</Words>
  <Application>Microsoft Office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MS Mincho</vt:lpstr>
      <vt:lpstr>Times New Roman</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Diqqətinizə görə təşəkkürlər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Пользователь Windows</dc:creator>
  <cp:lastModifiedBy>Пользователь Windows</cp:lastModifiedBy>
  <cp:revision>14</cp:revision>
  <dcterms:created xsi:type="dcterms:W3CDTF">2019-04-22T15:56:51Z</dcterms:created>
  <dcterms:modified xsi:type="dcterms:W3CDTF">2019-04-24T20:07:39Z</dcterms:modified>
</cp:coreProperties>
</file>